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8" r:id="rId1"/>
  </p:sldMasterIdLst>
  <p:notesMasterIdLst>
    <p:notesMasterId r:id="rId29"/>
  </p:notesMasterIdLst>
  <p:handoutMasterIdLst>
    <p:handoutMasterId r:id="rId30"/>
  </p:handoutMasterIdLst>
  <p:sldIdLst>
    <p:sldId id="1471" r:id="rId2"/>
    <p:sldId id="1470" r:id="rId3"/>
    <p:sldId id="1456" r:id="rId4"/>
    <p:sldId id="1457" r:id="rId5"/>
    <p:sldId id="1472" r:id="rId6"/>
    <p:sldId id="1473" r:id="rId7"/>
    <p:sldId id="1474" r:id="rId8"/>
    <p:sldId id="1475" r:id="rId9"/>
    <p:sldId id="1476" r:id="rId10"/>
    <p:sldId id="1477" r:id="rId11"/>
    <p:sldId id="1478" r:id="rId12"/>
    <p:sldId id="1479" r:id="rId13"/>
    <p:sldId id="1480" r:id="rId14"/>
    <p:sldId id="1481" r:id="rId15"/>
    <p:sldId id="1482" r:id="rId16"/>
    <p:sldId id="1483" r:id="rId17"/>
    <p:sldId id="1494" r:id="rId18"/>
    <p:sldId id="1484" r:id="rId19"/>
    <p:sldId id="1485" r:id="rId20"/>
    <p:sldId id="1486" r:id="rId21"/>
    <p:sldId id="1487" r:id="rId22"/>
    <p:sldId id="1488" r:id="rId23"/>
    <p:sldId id="1489" r:id="rId24"/>
    <p:sldId id="1490" r:id="rId25"/>
    <p:sldId id="1491" r:id="rId26"/>
    <p:sldId id="1492" r:id="rId27"/>
    <p:sldId id="149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clrMru>
    <a:srgbClr val="33CC00"/>
    <a:srgbClr val="FFE6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28"/>
    <p:restoredTop sz="94745"/>
  </p:normalViewPr>
  <p:slideViewPr>
    <p:cSldViewPr snapToGrid="0" snapToObjects="1">
      <p:cViewPr varScale="1">
        <p:scale>
          <a:sx n="102" d="100"/>
          <a:sy n="102" d="100"/>
        </p:scale>
        <p:origin x="664" y="18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672"/>
    </p:cViewPr>
  </p:sorterViewPr>
  <p:notesViewPr>
    <p:cSldViewPr snapToGrid="0" snapToObjects="1">
      <p:cViewPr varScale="1">
        <p:scale>
          <a:sx n="55" d="100"/>
          <a:sy n="55" d="100"/>
        </p:scale>
        <p:origin x="-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0AFAED-B3F5-F844-A56E-87F9452C9222}" type="datetimeFigureOut">
              <a:rPr lang="en-US"/>
              <a:pPr/>
              <a:t>2/7/16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47FD59-2956-0F45-BC2E-068CF25E3812}" type="slidenum">
              <a:rPr/>
              <a:pPr/>
              <a:t>‹#›</a:t>
            </a:fld>
            <a:endParaRPr lang="en-US"/>
          </a:p>
        </p:txBody>
      </p:sp>
    </p:spTree>
    <p:extLst>
      <p:ext uri="{BB962C8B-B14F-4D97-AF65-F5344CB8AC3E}">
        <p14:creationId xmlns:p14="http://schemas.microsoft.com/office/powerpoint/2010/main" val="6475556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D1DBA-CC19-A34B-AD90-A0303634FBDE}" type="datetimeFigureOut">
              <a:rPr lang="en-US"/>
              <a:pPr/>
              <a:t>2/7/16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35CB3-1955-EF4B-A07F-669D25884C65}" type="slidenum">
              <a:rPr/>
              <a:pPr/>
              <a:t>‹#›</a:t>
            </a:fld>
            <a:endParaRPr lang="en-US"/>
          </a:p>
        </p:txBody>
      </p:sp>
    </p:spTree>
    <p:extLst>
      <p:ext uri="{BB962C8B-B14F-4D97-AF65-F5344CB8AC3E}">
        <p14:creationId xmlns:p14="http://schemas.microsoft.com/office/powerpoint/2010/main" val="2679775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p:spPr>
        <p:txBody>
          <a:bodyPr/>
          <a:lstStyle/>
          <a:p>
            <a:fld id="{9B249A49-25E7-E146-9535-9C7686E27214}" type="slidenum">
              <a:rPr lang="en-US">
                <a:latin typeface="Arial" pitchFamily="-112" charset="0"/>
                <a:ea typeface="ＭＳ Ｐゴシック" pitchFamily="-112" charset="-128"/>
                <a:cs typeface="ＭＳ Ｐゴシック" pitchFamily="-112" charset="-128"/>
              </a:rPr>
              <a:pPr/>
              <a:t>1</a:t>
            </a:fld>
            <a:endParaRPr lang="en-US">
              <a:latin typeface="Arial" pitchFamily="-112" charset="0"/>
              <a:ea typeface="ＭＳ Ｐゴシック" pitchFamily="-112" charset="-128"/>
              <a:cs typeface="ＭＳ Ｐゴシック" pitchFamily="-112" charset="-128"/>
            </a:endParaRPr>
          </a:p>
        </p:txBody>
      </p:sp>
      <p:sp>
        <p:nvSpPr>
          <p:cNvPr id="256003" name="Rectangle 2"/>
          <p:cNvSpPr>
            <a:spLocks noGrp="1" noRot="1" noChangeAspect="1" noChangeArrowheads="1"/>
          </p:cNvSpPr>
          <p:nvPr>
            <p:ph type="sldImg"/>
          </p:nvPr>
        </p:nvSpPr>
        <p:spPr>
          <a:solidFill>
            <a:srgbClr val="FFFFFF"/>
          </a:solidFill>
          <a:ln/>
        </p:spPr>
      </p:sp>
      <p:sp>
        <p:nvSpPr>
          <p:cNvPr id="256004"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12" charset="0"/>
              <a:ea typeface="ＭＳ Ｐゴシック" pitchFamily="-112" charset="-128"/>
              <a:cs typeface="ＭＳ Ｐゴシック" pitchFamily="-112" charset="-128"/>
            </a:endParaRPr>
          </a:p>
        </p:txBody>
      </p:sp>
    </p:spTree>
    <p:extLst>
      <p:ext uri="{BB962C8B-B14F-4D97-AF65-F5344CB8AC3E}">
        <p14:creationId xmlns:p14="http://schemas.microsoft.com/office/powerpoint/2010/main" val="635339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p:spPr>
        <p:txBody>
          <a:bodyPr/>
          <a:lstStyle/>
          <a:p>
            <a:fld id="{670320BE-38CD-9948-9C7F-63706C536622}" type="slidenum">
              <a:rPr lang="en-US">
                <a:latin typeface="Arial" pitchFamily="-104" charset="0"/>
                <a:ea typeface="ＭＳ Ｐゴシック" pitchFamily="-104" charset="-128"/>
                <a:cs typeface="ＭＳ Ｐゴシック" pitchFamily="-104" charset="-128"/>
              </a:rPr>
              <a:pPr/>
              <a:t>16</a:t>
            </a:fld>
            <a:endParaRPr lang="en-US">
              <a:latin typeface="Arial" pitchFamily="-104" charset="0"/>
              <a:ea typeface="ＭＳ Ｐゴシック" pitchFamily="-104" charset="-128"/>
              <a:cs typeface="ＭＳ Ｐゴシック" pitchFamily="-104" charset="-128"/>
            </a:endParaRPr>
          </a:p>
        </p:txBody>
      </p:sp>
      <p:sp>
        <p:nvSpPr>
          <p:cNvPr id="205827" name="Rectangle 2"/>
          <p:cNvSpPr>
            <a:spLocks noGrp="1" noRot="1" noChangeAspect="1" noChangeArrowheads="1"/>
          </p:cNvSpPr>
          <p:nvPr>
            <p:ph type="sldImg"/>
          </p:nvPr>
        </p:nvSpPr>
        <p:spPr>
          <a:solidFill>
            <a:srgbClr val="FFFFFF"/>
          </a:solidFill>
          <a:ln/>
        </p:spPr>
      </p:sp>
      <p:sp>
        <p:nvSpPr>
          <p:cNvPr id="2058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104" charset="0"/>
              <a:ea typeface="ＭＳ Ｐゴシック" pitchFamily="-104" charset="-128"/>
              <a:cs typeface="ＭＳ Ｐゴシック" pitchFamily="-104" charset="-128"/>
            </a:endParaRPr>
          </a:p>
        </p:txBody>
      </p:sp>
      <p:sp>
        <p:nvSpPr>
          <p:cNvPr id="205829"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205830"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729572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08672033-1198-F344-A344-3F607D83DDA3}" type="slidenum">
              <a:rPr lang="en-US">
                <a:latin typeface="Arial" pitchFamily="-109" charset="0"/>
                <a:ea typeface="ＭＳ Ｐゴシック" pitchFamily="-109" charset="-128"/>
                <a:cs typeface="ＭＳ Ｐゴシック" pitchFamily="-109" charset="-128"/>
              </a:rPr>
              <a:pPr/>
              <a:t>23</a:t>
            </a:fld>
            <a:endParaRPr lang="en-US">
              <a:latin typeface="Arial" pitchFamily="-109" charset="0"/>
              <a:ea typeface="ＭＳ Ｐゴシック" pitchFamily="-109" charset="-128"/>
              <a:cs typeface="ＭＳ Ｐゴシック" pitchFamily="-109" charset="-128"/>
            </a:endParaRPr>
          </a:p>
        </p:txBody>
      </p:sp>
      <p:sp>
        <p:nvSpPr>
          <p:cNvPr id="197635" name="Rectangle 2"/>
          <p:cNvSpPr>
            <a:spLocks noGrp="1" noRot="1" noChangeAspect="1" noChangeArrowheads="1"/>
          </p:cNvSpPr>
          <p:nvPr>
            <p:ph type="sldImg"/>
          </p:nvPr>
        </p:nvSpPr>
        <p:spPr>
          <a:solidFill>
            <a:srgbClr val="FFFFFF"/>
          </a:solidFill>
          <a:ln/>
        </p:spPr>
      </p:sp>
      <p:sp>
        <p:nvSpPr>
          <p:cNvPr id="197636"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9" charset="0"/>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1914704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7D8002CC-EC50-FD4C-842D-B980A16B1593}" type="slidenum">
              <a:rPr lang="en-US">
                <a:latin typeface="Arial" pitchFamily="-109" charset="0"/>
                <a:ea typeface="ＭＳ Ｐゴシック" pitchFamily="-109" charset="-128"/>
                <a:cs typeface="ＭＳ Ｐゴシック" pitchFamily="-109" charset="-128"/>
              </a:rPr>
              <a:pPr/>
              <a:t>24</a:t>
            </a:fld>
            <a:endParaRPr lang="en-US">
              <a:latin typeface="Arial" pitchFamily="-109" charset="0"/>
              <a:ea typeface="ＭＳ Ｐゴシック" pitchFamily="-109" charset="-128"/>
              <a:cs typeface="ＭＳ Ｐゴシック" pitchFamily="-109" charset="-128"/>
            </a:endParaRPr>
          </a:p>
        </p:txBody>
      </p:sp>
      <p:sp>
        <p:nvSpPr>
          <p:cNvPr id="199683" name="Rectangle 2"/>
          <p:cNvSpPr>
            <a:spLocks noGrp="1" noRot="1" noChangeAspect="1" noChangeArrowheads="1"/>
          </p:cNvSpPr>
          <p:nvPr>
            <p:ph type="sldImg"/>
          </p:nvPr>
        </p:nvSpPr>
        <p:spPr>
          <a:solidFill>
            <a:srgbClr val="FFFFFF"/>
          </a:solidFill>
          <a:ln/>
        </p:spPr>
      </p:sp>
      <p:sp>
        <p:nvSpPr>
          <p:cNvPr id="199684"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09" charset="0"/>
              <a:ea typeface="ＭＳ Ｐゴシック" pitchFamily="-109" charset="-128"/>
              <a:cs typeface="ＭＳ Ｐゴシック" pitchFamily="-109" charset="-128"/>
            </a:endParaRPr>
          </a:p>
        </p:txBody>
      </p:sp>
    </p:spTree>
    <p:extLst>
      <p:ext uri="{BB962C8B-B14F-4D97-AF65-F5344CB8AC3E}">
        <p14:creationId xmlns:p14="http://schemas.microsoft.com/office/powerpoint/2010/main" val="16939414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AFFDB44A-1BD1-7546-BFCF-0C08482C3217}" type="slidenum">
              <a:rPr lang="en-US">
                <a:latin typeface="Arial" pitchFamily="-1" charset="0"/>
                <a:ea typeface="ＭＳ Ｐゴシック" pitchFamily="-1" charset="-128"/>
                <a:cs typeface="ＭＳ Ｐゴシック" pitchFamily="-1" charset="-128"/>
              </a:rPr>
              <a:pPr/>
              <a:t>25</a:t>
            </a:fld>
            <a:endParaRPr lang="en-US">
              <a:latin typeface="Arial" pitchFamily="-1" charset="0"/>
              <a:ea typeface="ＭＳ Ｐゴシック" pitchFamily="-1" charset="-128"/>
              <a:cs typeface="ＭＳ Ｐゴシック" pitchFamily="-1" charset="-128"/>
            </a:endParaRPr>
          </a:p>
        </p:txBody>
      </p:sp>
      <p:sp>
        <p:nvSpPr>
          <p:cNvPr id="126979" name="Rectangle 2"/>
          <p:cNvSpPr>
            <a:spLocks noGrp="1" noRot="1" noChangeAspect="1" noChangeArrowheads="1"/>
          </p:cNvSpPr>
          <p:nvPr>
            <p:ph type="sldImg"/>
          </p:nvPr>
        </p:nvSpPr>
        <p:spPr>
          <a:solidFill>
            <a:srgbClr val="FFFFFF"/>
          </a:solidFill>
          <a:ln/>
        </p:spPr>
      </p:sp>
      <p:sp>
        <p:nvSpPr>
          <p:cNvPr id="126980"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1919785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6E2D6568-E6D5-4144-A194-D5F61ACA109B}" type="slidenum">
              <a:rPr lang="en-US">
                <a:latin typeface="Arial" pitchFamily="-1" charset="0"/>
                <a:ea typeface="ＭＳ Ｐゴシック" pitchFamily="-1" charset="-128"/>
                <a:cs typeface="ＭＳ Ｐゴシック" pitchFamily="-1" charset="-128"/>
              </a:rPr>
              <a:pPr/>
              <a:t>26</a:t>
            </a:fld>
            <a:endParaRPr lang="en-US">
              <a:latin typeface="Arial" pitchFamily="-1" charset="0"/>
              <a:ea typeface="ＭＳ Ｐゴシック" pitchFamily="-1" charset="-128"/>
              <a:cs typeface="ＭＳ Ｐゴシック" pitchFamily="-1" charset="-128"/>
            </a:endParaRPr>
          </a:p>
        </p:txBody>
      </p:sp>
      <p:sp>
        <p:nvSpPr>
          <p:cNvPr id="129027" name="Rectangle 2"/>
          <p:cNvSpPr>
            <a:spLocks noGrp="1" noRot="1" noChangeAspect="1" noChangeArrowheads="1"/>
          </p:cNvSpPr>
          <p:nvPr>
            <p:ph type="sldImg"/>
          </p:nvPr>
        </p:nvSpPr>
        <p:spPr>
          <a:solidFill>
            <a:srgbClr val="FFFFFF"/>
          </a:solidFill>
          <a:ln/>
        </p:spPr>
      </p:sp>
      <p:sp>
        <p:nvSpPr>
          <p:cNvPr id="129028" name="Rectangle 3"/>
          <p:cNvSpPr>
            <a:spLocks noGrp="1" noChangeArrowheads="1"/>
          </p:cNvSpPr>
          <p:nvPr>
            <p:ph type="body" idx="1"/>
          </p:nvPr>
        </p:nvSpPr>
        <p:spPr>
          <a:solidFill>
            <a:srgbClr val="FFFFFF"/>
          </a:solidFill>
          <a:ln>
            <a:solidFill>
              <a:srgbClr val="000000"/>
            </a:solidFill>
          </a:ln>
        </p:spPr>
        <p:txBody>
          <a:bodyPr/>
          <a:lstStyle/>
          <a:p>
            <a:endParaRPr lang="en-US">
              <a:latin typeface="Arial" pitchFamily="-1" charset="0"/>
              <a:ea typeface="ＭＳ Ｐゴシック" pitchFamily="-1" charset="-128"/>
              <a:cs typeface="ＭＳ Ｐゴシック" pitchFamily="-1" charset="-128"/>
            </a:endParaRPr>
          </a:p>
        </p:txBody>
      </p:sp>
    </p:spTree>
    <p:extLst>
      <p:ext uri="{BB962C8B-B14F-4D97-AF65-F5344CB8AC3E}">
        <p14:creationId xmlns:p14="http://schemas.microsoft.com/office/powerpoint/2010/main" val="1440736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D20DFBAD-6A04-A54B-BA20-92CE190E44ED}" type="slidenum">
              <a:rPr lang="en-US">
                <a:latin typeface="Arial" pitchFamily="-104" charset="0"/>
                <a:ea typeface="ＭＳ Ｐゴシック" pitchFamily="-104" charset="-128"/>
                <a:cs typeface="ＭＳ Ｐゴシック" pitchFamily="-104" charset="-128"/>
              </a:rPr>
              <a:pPr/>
              <a:t>5</a:t>
            </a:fld>
            <a:endParaRPr lang="en-US">
              <a:latin typeface="Arial" pitchFamily="-104" charset="0"/>
              <a:ea typeface="ＭＳ Ｐゴシック" pitchFamily="-104" charset="-128"/>
              <a:cs typeface="ＭＳ Ｐゴシック" pitchFamily="-104" charset="-128"/>
            </a:endParaRPr>
          </a:p>
        </p:txBody>
      </p:sp>
      <p:sp>
        <p:nvSpPr>
          <p:cNvPr id="181251" name="Rectangle 2"/>
          <p:cNvSpPr>
            <a:spLocks noGrp="1" noRot="1" noChangeAspect="1" noChangeArrowheads="1"/>
          </p:cNvSpPr>
          <p:nvPr>
            <p:ph type="sldImg"/>
          </p:nvPr>
        </p:nvSpPr>
        <p:spPr>
          <a:solidFill>
            <a:srgbClr val="FFFFFF"/>
          </a:solidFill>
          <a:ln/>
        </p:spPr>
      </p:sp>
      <p:sp>
        <p:nvSpPr>
          <p:cNvPr id="1812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pitchFamily="-104" charset="0"/>
              <a:ea typeface="ＭＳ Ｐゴシック" pitchFamily="-104" charset="-128"/>
              <a:cs typeface="ＭＳ Ｐゴシック" pitchFamily="-104" charset="-128"/>
            </a:endParaRPr>
          </a:p>
        </p:txBody>
      </p:sp>
      <p:sp>
        <p:nvSpPr>
          <p:cNvPr id="181253"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81254"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657783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F1F7BB67-1A76-A24B-9575-553B7194E7C9}" type="slidenum">
              <a:rPr lang="en-US">
                <a:latin typeface="Arial" pitchFamily="-104" charset="0"/>
                <a:ea typeface="ＭＳ Ｐゴシック" pitchFamily="-104" charset="-128"/>
                <a:cs typeface="ＭＳ Ｐゴシック" pitchFamily="-104" charset="-128"/>
              </a:rPr>
              <a:pPr/>
              <a:t>8</a:t>
            </a:fld>
            <a:endParaRPr lang="en-US">
              <a:latin typeface="Arial" pitchFamily="-104" charset="0"/>
              <a:ea typeface="ＭＳ Ｐゴシック" pitchFamily="-104" charset="-128"/>
              <a:cs typeface="ＭＳ Ｐゴシック" pitchFamily="-104" charset="-128"/>
            </a:endParaRPr>
          </a:p>
        </p:txBody>
      </p:sp>
      <p:sp>
        <p:nvSpPr>
          <p:cNvPr id="187395" name="Rectangle 2"/>
          <p:cNvSpPr>
            <a:spLocks noGrp="1" noRot="1" noChangeAspect="1" noChangeArrowheads="1"/>
          </p:cNvSpPr>
          <p:nvPr>
            <p:ph type="sldImg"/>
          </p:nvPr>
        </p:nvSpPr>
        <p:spPr>
          <a:solidFill>
            <a:srgbClr val="FFFFFF"/>
          </a:solidFill>
          <a:ln/>
        </p:spPr>
      </p:sp>
      <p:sp>
        <p:nvSpPr>
          <p:cNvPr id="18739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Presentation is everything that we do to help students </a:t>
            </a:r>
          </a:p>
          <a:p>
            <a:pPr eaLnBrk="1" hangingPunct="1"/>
            <a:r>
              <a:rPr lang="en-US">
                <a:latin typeface="Arial" pitchFamily="-104" charset="0"/>
                <a:ea typeface="ＭＳ Ｐゴシック" pitchFamily="-104" charset="-128"/>
                <a:cs typeface="ＭＳ Ｐゴシック" pitchFamily="-104" charset="-128"/>
              </a:rPr>
              <a:t>Understand the meaning behind the texts…in session </a:t>
            </a:r>
          </a:p>
          <a:p>
            <a:pPr eaLnBrk="1" hangingPunct="1"/>
            <a:r>
              <a:rPr lang="en-US">
                <a:latin typeface="Arial" pitchFamily="-104" charset="0"/>
                <a:ea typeface="ＭＳ Ｐゴシック" pitchFamily="-104" charset="-128"/>
                <a:cs typeface="ＭＳ Ｐゴシック" pitchFamily="-104" charset="-128"/>
              </a:rPr>
              <a:t>That follows this one we’ll look at some of those </a:t>
            </a:r>
          </a:p>
          <a:p>
            <a:pPr eaLnBrk="1" hangingPunct="1"/>
            <a:r>
              <a:rPr lang="en-US">
                <a:latin typeface="Arial" pitchFamily="-104" charset="0"/>
                <a:ea typeface="ＭＳ Ｐゴシック" pitchFamily="-104" charset="-128"/>
                <a:cs typeface="ＭＳ Ｐゴシック" pitchFamily="-104" charset="-128"/>
              </a:rPr>
              <a:t>strategies</a:t>
            </a:r>
          </a:p>
        </p:txBody>
      </p:sp>
      <p:sp>
        <p:nvSpPr>
          <p:cNvPr id="187397"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87398"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323071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DCB7162E-D75D-0742-AD2B-BC26C6AEDE4B}" type="slidenum">
              <a:rPr lang="en-US">
                <a:latin typeface="Arial" pitchFamily="-104" charset="0"/>
                <a:ea typeface="ＭＳ Ｐゴシック" pitchFamily="-104" charset="-128"/>
                <a:cs typeface="ＭＳ Ｐゴシック" pitchFamily="-104" charset="-128"/>
              </a:rPr>
              <a:pPr/>
              <a:t>10</a:t>
            </a:fld>
            <a:endParaRPr lang="en-US">
              <a:latin typeface="Arial" pitchFamily="-104" charset="0"/>
              <a:ea typeface="ＭＳ Ｐゴシック" pitchFamily="-104" charset="-128"/>
              <a:cs typeface="ＭＳ Ｐゴシック" pitchFamily="-104" charset="-128"/>
            </a:endParaRPr>
          </a:p>
        </p:txBody>
      </p:sp>
      <p:sp>
        <p:nvSpPr>
          <p:cNvPr id="191491" name="Rectangle 2"/>
          <p:cNvSpPr>
            <a:spLocks noGrp="1" noRot="1" noChangeAspect="1" noChangeArrowheads="1"/>
          </p:cNvSpPr>
          <p:nvPr>
            <p:ph type="sldImg"/>
          </p:nvPr>
        </p:nvSpPr>
        <p:spPr>
          <a:solidFill>
            <a:srgbClr val="FFFFFF"/>
          </a:solidFill>
          <a:ln/>
        </p:spPr>
      </p:sp>
      <p:sp>
        <p:nvSpPr>
          <p:cNvPr id="19149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This is the critical difference….and relates back to </a:t>
            </a:r>
          </a:p>
          <a:p>
            <a:pPr eaLnBrk="1" hangingPunct="1"/>
            <a:r>
              <a:rPr lang="en-US">
                <a:latin typeface="Arial" pitchFamily="-104" charset="0"/>
                <a:ea typeface="ＭＳ Ｐゴシック" pitchFamily="-104" charset="-128"/>
                <a:cs typeface="ＭＳ Ｐゴシック" pitchFamily="-104" charset="-128"/>
              </a:rPr>
              <a:t>Teaching vs learning, it’s outside the head if we are </a:t>
            </a:r>
          </a:p>
          <a:p>
            <a:pPr eaLnBrk="1" hangingPunct="1"/>
            <a:r>
              <a:rPr lang="en-US">
                <a:latin typeface="Arial" pitchFamily="-104" charset="0"/>
                <a:ea typeface="ＭＳ Ｐゴシック" pitchFamily="-104" charset="-128"/>
                <a:cs typeface="ＭＳ Ｐゴシック" pitchFamily="-104" charset="-128"/>
              </a:rPr>
              <a:t>Explaining it, inside the head is students are explaining</a:t>
            </a:r>
          </a:p>
          <a:p>
            <a:pPr eaLnBrk="1" hangingPunct="1"/>
            <a:r>
              <a:rPr lang="en-US">
                <a:latin typeface="Arial" pitchFamily="-104" charset="0"/>
                <a:ea typeface="ＭＳ Ｐゴシック" pitchFamily="-104" charset="-128"/>
                <a:cs typeface="ＭＳ Ｐゴシック" pitchFamily="-104" charset="-128"/>
              </a:rPr>
              <a:t>It. </a:t>
            </a:r>
          </a:p>
        </p:txBody>
      </p:sp>
      <p:sp>
        <p:nvSpPr>
          <p:cNvPr id="191493"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91494"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1569182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ED7D1A56-CA6D-3B4A-8F8D-DDB37FB8092D}" type="slidenum">
              <a:rPr lang="en-US">
                <a:latin typeface="Arial" pitchFamily="-104" charset="0"/>
                <a:ea typeface="ＭＳ Ｐゴシック" pitchFamily="-104" charset="-128"/>
                <a:cs typeface="ＭＳ Ｐゴシック" pitchFamily="-104" charset="-128"/>
              </a:rPr>
              <a:pPr/>
              <a:t>11</a:t>
            </a:fld>
            <a:endParaRPr lang="en-US">
              <a:latin typeface="Arial" pitchFamily="-104" charset="0"/>
              <a:ea typeface="ＭＳ Ｐゴシック" pitchFamily="-104" charset="-128"/>
              <a:cs typeface="ＭＳ Ｐゴシック" pitchFamily="-104" charset="-128"/>
            </a:endParaRPr>
          </a:p>
        </p:txBody>
      </p:sp>
      <p:sp>
        <p:nvSpPr>
          <p:cNvPr id="193539" name="Rectangle 2"/>
          <p:cNvSpPr>
            <a:spLocks noGrp="1" noRot="1" noChangeAspect="1" noChangeArrowheads="1"/>
          </p:cNvSpPr>
          <p:nvPr>
            <p:ph type="sldImg"/>
          </p:nvPr>
        </p:nvSpPr>
        <p:spPr>
          <a:solidFill>
            <a:srgbClr val="FFFFFF"/>
          </a:solidFill>
          <a:ln/>
        </p:spPr>
      </p:sp>
      <p:sp>
        <p:nvSpPr>
          <p:cNvPr id="1935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French teachers have to opt out for a minute…..</a:t>
            </a:r>
          </a:p>
        </p:txBody>
      </p:sp>
      <p:sp>
        <p:nvSpPr>
          <p:cNvPr id="193541"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93542"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2067347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ED7D1A56-CA6D-3B4A-8F8D-DDB37FB8092D}" type="slidenum">
              <a:rPr lang="en-US">
                <a:latin typeface="Arial" pitchFamily="-104" charset="0"/>
                <a:ea typeface="ＭＳ Ｐゴシック" pitchFamily="-104" charset="-128"/>
                <a:cs typeface="ＭＳ Ｐゴシック" pitchFamily="-104" charset="-128"/>
              </a:rPr>
              <a:pPr/>
              <a:t>12</a:t>
            </a:fld>
            <a:endParaRPr lang="en-US">
              <a:latin typeface="Arial" pitchFamily="-104" charset="0"/>
              <a:ea typeface="ＭＳ Ｐゴシック" pitchFamily="-104" charset="-128"/>
              <a:cs typeface="ＭＳ Ｐゴシック" pitchFamily="-104" charset="-128"/>
            </a:endParaRPr>
          </a:p>
        </p:txBody>
      </p:sp>
      <p:sp>
        <p:nvSpPr>
          <p:cNvPr id="193539" name="Rectangle 2"/>
          <p:cNvSpPr>
            <a:spLocks noGrp="1" noRot="1" noChangeAspect="1" noChangeArrowheads="1"/>
          </p:cNvSpPr>
          <p:nvPr>
            <p:ph type="sldImg"/>
          </p:nvPr>
        </p:nvSpPr>
        <p:spPr>
          <a:solidFill>
            <a:srgbClr val="FFFFFF"/>
          </a:solidFill>
          <a:ln/>
        </p:spPr>
      </p:sp>
      <p:sp>
        <p:nvSpPr>
          <p:cNvPr id="1935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French teachers have to opt out for a minute…..</a:t>
            </a:r>
          </a:p>
        </p:txBody>
      </p:sp>
      <p:sp>
        <p:nvSpPr>
          <p:cNvPr id="193541"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93542"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93506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ED7D1A56-CA6D-3B4A-8F8D-DDB37FB8092D}" type="slidenum">
              <a:rPr lang="en-US">
                <a:latin typeface="Arial" pitchFamily="-104" charset="0"/>
                <a:ea typeface="ＭＳ Ｐゴシック" pitchFamily="-104" charset="-128"/>
                <a:cs typeface="ＭＳ Ｐゴシック" pitchFamily="-104" charset="-128"/>
              </a:rPr>
              <a:pPr/>
              <a:t>13</a:t>
            </a:fld>
            <a:endParaRPr lang="en-US">
              <a:latin typeface="Arial" pitchFamily="-104" charset="0"/>
              <a:ea typeface="ＭＳ Ｐゴシック" pitchFamily="-104" charset="-128"/>
              <a:cs typeface="ＭＳ Ｐゴシック" pitchFamily="-104" charset="-128"/>
            </a:endParaRPr>
          </a:p>
        </p:txBody>
      </p:sp>
      <p:sp>
        <p:nvSpPr>
          <p:cNvPr id="193539" name="Rectangle 2"/>
          <p:cNvSpPr>
            <a:spLocks noGrp="1" noRot="1" noChangeAspect="1" noChangeArrowheads="1"/>
          </p:cNvSpPr>
          <p:nvPr>
            <p:ph type="sldImg"/>
          </p:nvPr>
        </p:nvSpPr>
        <p:spPr>
          <a:solidFill>
            <a:srgbClr val="FFFFFF"/>
          </a:solidFill>
          <a:ln/>
        </p:spPr>
      </p:sp>
      <p:sp>
        <p:nvSpPr>
          <p:cNvPr id="1935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French teachers have to opt out for a minute…..</a:t>
            </a:r>
          </a:p>
        </p:txBody>
      </p:sp>
      <p:sp>
        <p:nvSpPr>
          <p:cNvPr id="193541"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93542"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1046469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ED7D1A56-CA6D-3B4A-8F8D-DDB37FB8092D}" type="slidenum">
              <a:rPr lang="en-US">
                <a:latin typeface="Arial" pitchFamily="-104" charset="0"/>
                <a:ea typeface="ＭＳ Ｐゴシック" pitchFamily="-104" charset="-128"/>
                <a:cs typeface="ＭＳ Ｐゴシック" pitchFamily="-104" charset="-128"/>
              </a:rPr>
              <a:pPr/>
              <a:t>14</a:t>
            </a:fld>
            <a:endParaRPr lang="en-US">
              <a:latin typeface="Arial" pitchFamily="-104" charset="0"/>
              <a:ea typeface="ＭＳ Ｐゴシック" pitchFamily="-104" charset="-128"/>
              <a:cs typeface="ＭＳ Ｐゴシック" pitchFamily="-104" charset="-128"/>
            </a:endParaRPr>
          </a:p>
        </p:txBody>
      </p:sp>
      <p:sp>
        <p:nvSpPr>
          <p:cNvPr id="193539" name="Rectangle 2"/>
          <p:cNvSpPr>
            <a:spLocks noGrp="1" noRot="1" noChangeAspect="1" noChangeArrowheads="1"/>
          </p:cNvSpPr>
          <p:nvPr>
            <p:ph type="sldImg"/>
          </p:nvPr>
        </p:nvSpPr>
        <p:spPr>
          <a:solidFill>
            <a:srgbClr val="FFFFFF"/>
          </a:solidFill>
          <a:ln/>
        </p:spPr>
      </p:sp>
      <p:sp>
        <p:nvSpPr>
          <p:cNvPr id="1935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French teachers have to opt out for a minute…..</a:t>
            </a:r>
          </a:p>
        </p:txBody>
      </p:sp>
      <p:sp>
        <p:nvSpPr>
          <p:cNvPr id="193541"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93542"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2115149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ED7D1A56-CA6D-3B4A-8F8D-DDB37FB8092D}" type="slidenum">
              <a:rPr lang="en-US">
                <a:latin typeface="Arial" pitchFamily="-104" charset="0"/>
                <a:ea typeface="ＭＳ Ｐゴシック" pitchFamily="-104" charset="-128"/>
                <a:cs typeface="ＭＳ Ｐゴシック" pitchFamily="-104" charset="-128"/>
              </a:rPr>
              <a:pPr/>
              <a:t>15</a:t>
            </a:fld>
            <a:endParaRPr lang="en-US">
              <a:latin typeface="Arial" pitchFamily="-104" charset="0"/>
              <a:ea typeface="ＭＳ Ｐゴシック" pitchFamily="-104" charset="-128"/>
              <a:cs typeface="ＭＳ Ｐゴシック" pitchFamily="-104" charset="-128"/>
            </a:endParaRPr>
          </a:p>
        </p:txBody>
      </p:sp>
      <p:sp>
        <p:nvSpPr>
          <p:cNvPr id="193539" name="Rectangle 2"/>
          <p:cNvSpPr>
            <a:spLocks noGrp="1" noRot="1" noChangeAspect="1" noChangeArrowheads="1"/>
          </p:cNvSpPr>
          <p:nvPr>
            <p:ph type="sldImg"/>
          </p:nvPr>
        </p:nvSpPr>
        <p:spPr>
          <a:solidFill>
            <a:srgbClr val="FFFFFF"/>
          </a:solidFill>
          <a:ln/>
        </p:spPr>
      </p:sp>
      <p:sp>
        <p:nvSpPr>
          <p:cNvPr id="193540"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latin typeface="Arial" pitchFamily="-104" charset="0"/>
                <a:ea typeface="ＭＳ Ｐゴシック" pitchFamily="-104" charset="-128"/>
                <a:cs typeface="ＭＳ Ｐゴシック" pitchFamily="-104" charset="-128"/>
              </a:rPr>
              <a:t>French teachers have to opt out for a minute…..</a:t>
            </a:r>
          </a:p>
        </p:txBody>
      </p:sp>
      <p:sp>
        <p:nvSpPr>
          <p:cNvPr id="193541" name="Footer Placeholder 5"/>
          <p:cNvSpPr>
            <a:spLocks noGrp="1"/>
          </p:cNvSpPr>
          <p:nvPr>
            <p:ph type="ftr" sz="quarter" idx="4"/>
          </p:nvPr>
        </p:nvSpPr>
        <p:spPr>
          <a:noFill/>
        </p:spPr>
        <p:txBody>
          <a:bodyPr/>
          <a:lstStyle/>
          <a:p>
            <a:r>
              <a:rPr lang="en-US">
                <a:latin typeface="Arial" pitchFamily="-104" charset="0"/>
                <a:ea typeface="ＭＳ Ｐゴシック" pitchFamily="-104" charset="-128"/>
                <a:cs typeface="ＭＳ Ｐゴシック" pitchFamily="-104" charset="-128"/>
              </a:rPr>
              <a:t>L. Terrill</a:t>
            </a:r>
          </a:p>
        </p:txBody>
      </p:sp>
      <p:sp>
        <p:nvSpPr>
          <p:cNvPr id="193542" name="Header Placeholder 6"/>
          <p:cNvSpPr>
            <a:spLocks noGrp="1"/>
          </p:cNvSpPr>
          <p:nvPr>
            <p:ph type="hdr" sz="quarter"/>
          </p:nvPr>
        </p:nvSpPr>
        <p:spPr>
          <a:noFill/>
        </p:spPr>
        <p:txBody>
          <a:bodyPr/>
          <a:lstStyle/>
          <a:p>
            <a:r>
              <a:rPr lang="en-US">
                <a:latin typeface="Arial" pitchFamily="-104" charset="0"/>
                <a:ea typeface="ＭＳ Ｐゴシック" pitchFamily="-104" charset="-128"/>
                <a:cs typeface="ＭＳ Ｐゴシック" pitchFamily="-104" charset="-128"/>
              </a:rPr>
              <a:t>Curriculum Design</a:t>
            </a:r>
          </a:p>
        </p:txBody>
      </p:sp>
    </p:spTree>
    <p:extLst>
      <p:ext uri="{BB962C8B-B14F-4D97-AF65-F5344CB8AC3E}">
        <p14:creationId xmlns:p14="http://schemas.microsoft.com/office/powerpoint/2010/main" val="36319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a:t>Laura Terrill</a:t>
            </a: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p>
            <a:fld id="{74C2F60E-34D8-DD42-93FD-7BD7AE4323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a:t>Laura Terrill</a:t>
            </a: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4C2F60E-34D8-DD42-93FD-7BD7AE432328}"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Laura Terrill</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4C2F60E-34D8-DD42-93FD-7BD7AE432328}" type="slidenum">
              <a:rPr lang="en-US"/>
              <a:pPr/>
              <a:t>‹#›</a:t>
            </a:fld>
            <a:endParaRPr lang="en-US"/>
          </a:p>
        </p:txBody>
      </p:sp>
      <p:sp>
        <p:nvSpPr>
          <p:cNvPr id="14" name="Footer Placeholder 13"/>
          <p:cNvSpPr>
            <a:spLocks noGrp="1"/>
          </p:cNvSpPr>
          <p:nvPr>
            <p:ph type="ftr" sz="quarter" idx="12"/>
          </p:nvPr>
        </p:nvSpPr>
        <p:spPr/>
        <p:txBody>
          <a:bodyPr/>
          <a:lstStyle/>
          <a:p>
            <a:r>
              <a:rPr lang="en-US"/>
              <a:t>Laura Terrill</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a:p>
        </p:txBody>
      </p:sp>
      <p:sp>
        <p:nvSpPr>
          <p:cNvPr id="10" name="Slide Number Placeholder 9"/>
          <p:cNvSpPr>
            <a:spLocks noGrp="1"/>
          </p:cNvSpPr>
          <p:nvPr>
            <p:ph type="sldNum" sz="quarter" idx="16"/>
          </p:nvPr>
        </p:nvSpPr>
        <p:spPr/>
        <p:txBody>
          <a:bodyPr rtlCol="0"/>
          <a:lstStyle/>
          <a:p>
            <a:fld id="{74C2F60E-34D8-DD42-93FD-7BD7AE432328}" type="slidenum">
              <a:rPr lang="en-US"/>
              <a:pPr/>
              <a:t>‹#›</a:t>
            </a:fld>
            <a:endParaRPr lang="en-US"/>
          </a:p>
        </p:txBody>
      </p:sp>
      <p:sp>
        <p:nvSpPr>
          <p:cNvPr id="12" name="Footer Placeholder 11"/>
          <p:cNvSpPr>
            <a:spLocks noGrp="1"/>
          </p:cNvSpPr>
          <p:nvPr>
            <p:ph type="ftr" sz="quarter" idx="17"/>
          </p:nvPr>
        </p:nvSpPr>
        <p:spPr/>
        <p:txBody>
          <a:bodyPr rtlCol="0"/>
          <a:lstStyle/>
          <a:p>
            <a:r>
              <a:rPr lang="en-US"/>
              <a:t>Laura Terrill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a:p>
        </p:txBody>
      </p:sp>
      <p:sp>
        <p:nvSpPr>
          <p:cNvPr id="12" name="Slide Number Placeholder 11"/>
          <p:cNvSpPr>
            <a:spLocks noGrp="1"/>
          </p:cNvSpPr>
          <p:nvPr>
            <p:ph type="sldNum" sz="quarter" idx="16"/>
          </p:nvPr>
        </p:nvSpPr>
        <p:spPr/>
        <p:txBody>
          <a:bodyPr rtlCol="0"/>
          <a:lstStyle/>
          <a:p>
            <a:fld id="{74C2F60E-34D8-DD42-93FD-7BD7AE432328}" type="slidenum">
              <a:rPr lang="en-US"/>
              <a:pPr/>
              <a:t>‹#›</a:t>
            </a:fld>
            <a:endParaRPr lang="en-US"/>
          </a:p>
        </p:txBody>
      </p:sp>
      <p:sp>
        <p:nvSpPr>
          <p:cNvPr id="14" name="Footer Placeholder 13"/>
          <p:cNvSpPr>
            <a:spLocks noGrp="1"/>
          </p:cNvSpPr>
          <p:nvPr>
            <p:ph type="ftr" sz="quarter" idx="17"/>
          </p:nvPr>
        </p:nvSpPr>
        <p:spPr/>
        <p:txBody>
          <a:bodyPr rtlCol="0"/>
          <a:lstStyle/>
          <a:p>
            <a:r>
              <a:rPr lang="en-US"/>
              <a:t>Laura Terrill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Laura Terrill</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4C2F60E-34D8-DD42-93FD-7BD7AE4323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Laura Terrill</a:t>
            </a: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4C2F60E-34D8-DD42-93FD-7BD7AE432328}" type="slidenum">
              <a:rPr lang="en-US"/>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4C2F60E-34D8-DD42-93FD-7BD7AE432328}" type="slidenum">
              <a:rPr lang="en-US"/>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a:t>Laura Terrill</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89515" y="6481841"/>
            <a:ext cx="5421083" cy="365125"/>
          </a:xfrm>
          <a:prstGeom prst="rect">
            <a:avLst/>
          </a:prstGeom>
        </p:spPr>
        <p:txBody>
          <a:bodyPr vert="horz" anchor="ctr"/>
          <a:lstStyle>
            <a:lvl1pPr algn="l" eaLnBrk="1" latinLnBrk="0" hangingPunct="1">
              <a:defRPr kumimoji="0" sz="1400">
                <a:solidFill>
                  <a:schemeClr val="tx2"/>
                </a:solidFill>
              </a:defRPr>
            </a:lvl1pPr>
          </a:lstStyle>
          <a:p>
            <a:r>
              <a:rPr lang="en-US"/>
              <a:t>Laura Terrill</a:t>
            </a: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4C2F60E-34D8-DD42-93FD-7BD7AE43232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9" name="Text Box 3"/>
          <p:cNvSpPr txBox="1">
            <a:spLocks noChangeArrowheads="1"/>
          </p:cNvSpPr>
          <p:nvPr/>
        </p:nvSpPr>
        <p:spPr bwMode="auto">
          <a:xfrm>
            <a:off x="6477000" y="6184900"/>
            <a:ext cx="1549400" cy="368300"/>
          </a:xfrm>
          <a:prstGeom prst="rect">
            <a:avLst/>
          </a:prstGeom>
          <a:noFill/>
          <a:ln w="9525">
            <a:noFill/>
            <a:miter lim="800000"/>
            <a:headEnd/>
            <a:tailEnd/>
          </a:ln>
        </p:spPr>
        <p:txBody>
          <a:bodyPr wrap="none">
            <a:prstTxWarp prst="textNoShape">
              <a:avLst/>
            </a:prstTxWarp>
            <a:spAutoFit/>
          </a:bodyPr>
          <a:lstStyle/>
          <a:p>
            <a:r>
              <a:rPr lang="en-US">
                <a:solidFill>
                  <a:srgbClr val="406F8D"/>
                </a:solidFill>
              </a:rPr>
              <a:t>Ruth Culham</a:t>
            </a:r>
          </a:p>
        </p:txBody>
      </p:sp>
      <p:sp>
        <p:nvSpPr>
          <p:cNvPr id="254980" name="Text Box 4"/>
          <p:cNvSpPr txBox="1">
            <a:spLocks noChangeArrowheads="1"/>
          </p:cNvSpPr>
          <p:nvPr/>
        </p:nvSpPr>
        <p:spPr bwMode="auto">
          <a:xfrm>
            <a:off x="563563" y="3382963"/>
            <a:ext cx="8016875" cy="2654300"/>
          </a:xfrm>
          <a:prstGeom prst="rect">
            <a:avLst/>
          </a:prstGeom>
          <a:noFill/>
          <a:ln w="9525">
            <a:noFill/>
            <a:miter lim="800000"/>
            <a:headEnd/>
            <a:tailEnd/>
          </a:ln>
        </p:spPr>
        <p:txBody>
          <a:bodyPr>
            <a:prstTxWarp prst="textNoShape">
              <a:avLst/>
            </a:prstTxWarp>
            <a:spAutoFit/>
          </a:bodyPr>
          <a:lstStyle/>
          <a:p>
            <a:r>
              <a:rPr lang="en-US" sz="2800" i="1">
                <a:solidFill>
                  <a:schemeClr val="tx2"/>
                </a:solidFill>
              </a:rPr>
              <a:t>“Students in classes where conventions are valued over everything else get a distorted view of writing…Effective writing classrooms are places where there is a balance between creating interesting, informative, imaginative texts, and editing those texts for conventions.”</a:t>
            </a:r>
          </a:p>
        </p:txBody>
      </p:sp>
      <p:pic>
        <p:nvPicPr>
          <p:cNvPr id="254981" name="Picture 5" descr="grammar-sic"/>
          <p:cNvPicPr>
            <a:picLocks noChangeAspect="1" noChangeArrowheads="1"/>
          </p:cNvPicPr>
          <p:nvPr/>
        </p:nvPicPr>
        <p:blipFill>
          <a:blip r:embed="rId3"/>
          <a:srcRect/>
          <a:stretch>
            <a:fillRect/>
          </a:stretch>
        </p:blipFill>
        <p:spPr bwMode="auto">
          <a:xfrm>
            <a:off x="563563" y="500063"/>
            <a:ext cx="2867025" cy="2962275"/>
          </a:xfrm>
          <a:prstGeom prst="rect">
            <a:avLst/>
          </a:prstGeom>
          <a:noFill/>
          <a:ln w="9525">
            <a:noFill/>
            <a:miter lim="800000"/>
            <a:headEnd/>
            <a:tailEnd/>
          </a:ln>
        </p:spPr>
      </p:pic>
      <p:sp>
        <p:nvSpPr>
          <p:cNvPr id="10" name="Title 9"/>
          <p:cNvSpPr>
            <a:spLocks noGrp="1"/>
          </p:cNvSpPr>
          <p:nvPr>
            <p:ph type="title"/>
          </p:nvPr>
        </p:nvSpPr>
        <p:spPr/>
        <p:txBody>
          <a:bodyPr>
            <a:normAutofit/>
          </a:bodyPr>
          <a:lstStyle/>
          <a:p>
            <a:r>
              <a:rPr lang="en-US" i="1">
                <a:solidFill>
                  <a:srgbClr val="406F8D"/>
                </a:solidFill>
              </a:rPr>
              <a:t>					Conventions</a:t>
            </a:r>
            <a:endParaRPr lang="en-US"/>
          </a:p>
        </p:txBody>
      </p:sp>
      <p:sp>
        <p:nvSpPr>
          <p:cNvPr id="254983" name="Footer Placeholder 6"/>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838996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ext Box 2"/>
          <p:cNvSpPr txBox="1">
            <a:spLocks noChangeArrowheads="1"/>
          </p:cNvSpPr>
          <p:nvPr/>
        </p:nvSpPr>
        <p:spPr bwMode="auto">
          <a:xfrm>
            <a:off x="1660525" y="1527175"/>
            <a:ext cx="777875" cy="5026025"/>
          </a:xfrm>
          <a:prstGeom prst="rect">
            <a:avLst/>
          </a:prstGeom>
          <a:noFill/>
          <a:ln w="9525">
            <a:noFill/>
            <a:miter lim="800000"/>
            <a:headEnd/>
            <a:tailEnd/>
          </a:ln>
        </p:spPr>
        <p:txBody>
          <a:bodyPr>
            <a:prstTxWarp prst="textNoShape">
              <a:avLst/>
            </a:prstTxWarp>
            <a:spAutoFit/>
          </a:bodyPr>
          <a:lstStyle/>
          <a:p>
            <a:pPr>
              <a:lnSpc>
                <a:spcPct val="150000"/>
              </a:lnSpc>
              <a:defRPr/>
            </a:pPr>
            <a:r>
              <a:rPr lang="en-US" sz="5400" b="1" i="1">
                <a:solidFill>
                  <a:srgbClr val="FF0000"/>
                </a:solidFill>
                <a:ea typeface="ＭＳ Ｐゴシック" charset="-128"/>
                <a:cs typeface="ＭＳ Ｐゴシック" charset="-128"/>
              </a:rPr>
              <a:t>P</a:t>
            </a:r>
          </a:p>
          <a:p>
            <a:pPr>
              <a:lnSpc>
                <a:spcPct val="150000"/>
              </a:lnSpc>
              <a:defRPr/>
            </a:pPr>
            <a:r>
              <a:rPr lang="en-US" sz="5400" b="1" i="1">
                <a:solidFill>
                  <a:srgbClr val="FF0000"/>
                </a:solidFill>
                <a:ea typeface="ＭＳ Ｐゴシック" charset="-128"/>
                <a:cs typeface="ＭＳ Ｐゴシック" charset="-128"/>
              </a:rPr>
              <a:t>A</a:t>
            </a:r>
          </a:p>
          <a:p>
            <a:pPr>
              <a:lnSpc>
                <a:spcPct val="150000"/>
              </a:lnSpc>
              <a:defRPr/>
            </a:pPr>
            <a:r>
              <a:rPr lang="en-US" sz="5400" b="1" i="1">
                <a:solidFill>
                  <a:srgbClr val="FF0000"/>
                </a:solidFill>
                <a:ea typeface="ＭＳ Ｐゴシック" charset="-128"/>
                <a:cs typeface="ＭＳ Ｐゴシック" charset="-128"/>
              </a:rPr>
              <a:t>C</a:t>
            </a:r>
          </a:p>
          <a:p>
            <a:pPr>
              <a:lnSpc>
                <a:spcPct val="150000"/>
              </a:lnSpc>
              <a:defRPr/>
            </a:pPr>
            <a:r>
              <a:rPr lang="en-US" sz="5400" b="1" i="1">
                <a:solidFill>
                  <a:srgbClr val="FF0000"/>
                </a:solidFill>
                <a:ea typeface="ＭＳ Ｐゴシック" charset="-128"/>
                <a:cs typeface="ＭＳ Ｐゴシック" charset="-128"/>
              </a:rPr>
              <a:t>E</a:t>
            </a:r>
            <a:endParaRPr lang="en-US" sz="4400" b="1" i="1">
              <a:solidFill>
                <a:srgbClr val="FF0000"/>
              </a:solidFill>
              <a:ea typeface="ＭＳ Ｐゴシック" charset="-128"/>
              <a:cs typeface="ＭＳ Ｐゴシック" charset="-128"/>
            </a:endParaRPr>
          </a:p>
        </p:txBody>
      </p:sp>
      <p:sp>
        <p:nvSpPr>
          <p:cNvPr id="913411" name="Text Box 3"/>
          <p:cNvSpPr txBox="1">
            <a:spLocks noChangeArrowheads="1"/>
          </p:cNvSpPr>
          <p:nvPr/>
        </p:nvSpPr>
        <p:spPr bwMode="auto">
          <a:xfrm>
            <a:off x="2743200" y="44958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o-construct</a:t>
            </a:r>
            <a:endParaRPr lang="en-US"/>
          </a:p>
        </p:txBody>
      </p:sp>
      <p:sp>
        <p:nvSpPr>
          <p:cNvPr id="190468" name="Text Box 4"/>
          <p:cNvSpPr txBox="1">
            <a:spLocks noChangeArrowheads="1"/>
          </p:cNvSpPr>
          <p:nvPr/>
        </p:nvSpPr>
        <p:spPr bwMode="auto">
          <a:xfrm>
            <a:off x="2743200" y="32766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ttention</a:t>
            </a:r>
            <a:endParaRPr lang="en-US">
              <a:solidFill>
                <a:schemeClr val="tx2"/>
              </a:solidFill>
            </a:endParaRPr>
          </a:p>
        </p:txBody>
      </p:sp>
      <p:sp>
        <p:nvSpPr>
          <p:cNvPr id="190469" name="Text Box 5"/>
          <p:cNvSpPr txBox="1">
            <a:spLocks noChangeArrowheads="1"/>
          </p:cNvSpPr>
          <p:nvPr/>
        </p:nvSpPr>
        <p:spPr bwMode="auto">
          <a:xfrm>
            <a:off x="2743200" y="20574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resentation</a:t>
            </a:r>
            <a:endParaRPr lang="en-US">
              <a:solidFill>
                <a:schemeClr val="tx2"/>
              </a:solidFill>
            </a:endParaRPr>
          </a:p>
        </p:txBody>
      </p:sp>
      <p:sp>
        <p:nvSpPr>
          <p:cNvPr id="190470" name="Rectangle 6"/>
          <p:cNvSpPr>
            <a:spLocks noGrp="1" noChangeArrowheads="1"/>
          </p:cNvSpPr>
          <p:nvPr>
            <p:ph type="title"/>
          </p:nvPr>
        </p:nvSpPr>
        <p:spPr/>
        <p:txBody>
          <a:bodyPr/>
          <a:lstStyle/>
          <a:p>
            <a:pPr eaLnBrk="1" hangingPunct="1"/>
            <a:r>
              <a:rPr lang="en-US">
                <a:ea typeface="ＭＳ Ｐゴシック" pitchFamily="-104" charset="-128"/>
                <a:cs typeface="ＭＳ Ｐゴシック" pitchFamily="-104" charset="-128"/>
              </a:rPr>
              <a:t>Grammar in Context</a:t>
            </a:r>
          </a:p>
        </p:txBody>
      </p:sp>
      <p:sp>
        <p:nvSpPr>
          <p:cNvPr id="7" name="Footer Placeholder 6"/>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2871996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3411">
                                            <p:txEl>
                                              <p:pRg st="0" end="0"/>
                                            </p:txEl>
                                          </p:spTgt>
                                        </p:tgtEl>
                                        <p:attrNameLst>
                                          <p:attrName>style.visibility</p:attrName>
                                        </p:attrNameLst>
                                      </p:cBhvr>
                                      <p:to>
                                        <p:strVal val="visible"/>
                                      </p:to>
                                    </p:set>
                                    <p:anim calcmode="lin" valueType="num">
                                      <p:cBhvr additive="base">
                                        <p:cTn id="7" dur="500" fill="hold"/>
                                        <p:tgtEl>
                                          <p:spTgt spid="913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134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341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p:cNvSpPr>
          <p:nvPr/>
        </p:nvSpPr>
        <p:spPr bwMode="auto">
          <a:xfrm>
            <a:off x="1374648" y="1930400"/>
            <a:ext cx="7391400" cy="923330"/>
          </a:xfrm>
          <a:prstGeom prst="rect">
            <a:avLst/>
          </a:prstGeom>
          <a:noFill/>
          <a:ln w="9525">
            <a:noFill/>
            <a:miter lim="800000"/>
            <a:headEnd/>
            <a:tailEnd/>
          </a:ln>
        </p:spPr>
        <p:txBody>
          <a:bodyPr>
            <a:prstTxWarp prst="textNoShape">
              <a:avLst/>
            </a:prstTxWarp>
            <a:spAutoFit/>
          </a:bodyPr>
          <a:lstStyle/>
          <a:p>
            <a:r>
              <a:rPr lang="en-US" sz="2400" i="1">
                <a:solidFill>
                  <a:schemeClr val="tx2"/>
                </a:solidFill>
              </a:rPr>
              <a:t>manger</a:t>
            </a:r>
            <a:r>
              <a:rPr lang="en-US" i="1">
                <a:solidFill>
                  <a:schemeClr val="tx2"/>
                </a:solidFill>
              </a:rPr>
              <a:t>	</a:t>
            </a:r>
            <a:r>
              <a:rPr lang="en-US">
                <a:solidFill>
                  <a:schemeClr val="tx2"/>
                </a:solidFill>
              </a:rPr>
              <a:t>Hier,  j’ </a:t>
            </a:r>
            <a:r>
              <a:rPr lang="en-US" sz="3600">
                <a:solidFill>
                  <a:srgbClr val="FF0000"/>
                </a:solidFill>
              </a:rPr>
              <a:t>ai mangé </a:t>
            </a:r>
            <a:r>
              <a:rPr lang="en-US">
                <a:solidFill>
                  <a:srgbClr val="1F497D"/>
                </a:solidFill>
              </a:rPr>
              <a:t>le chocolat. </a:t>
            </a:r>
            <a:r>
              <a:rPr lang="en-US" sz="1800">
                <a:solidFill>
                  <a:srgbClr val="1F497D"/>
                </a:solidFill>
                <a:latin typeface="Geneva" pitchFamily="-104" charset="0"/>
              </a:rPr>
              <a:t>	</a:t>
            </a:r>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92515" name="Rectangle 3"/>
          <p:cNvSpPr>
            <a:spLocks noChangeArrowheads="1"/>
          </p:cNvSpPr>
          <p:nvPr/>
        </p:nvSpPr>
        <p:spPr bwMode="auto">
          <a:xfrm>
            <a:off x="1374648" y="2846388"/>
            <a:ext cx="7543800" cy="738664"/>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tirer	</a:t>
            </a:r>
            <a:r>
              <a:rPr lang="en-US" altLang="ja-JP" sz="2400">
                <a:solidFill>
                  <a:schemeClr val="tx2"/>
                </a:solidFill>
              </a:rPr>
              <a:t>	</a:t>
            </a:r>
            <a:r>
              <a:rPr lang="en-US" altLang="ja-JP">
                <a:solidFill>
                  <a:schemeClr val="tx2"/>
                </a:solidFill>
              </a:rPr>
              <a:t>D’abord, j’________________ sur la queue de mon chat.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62820" name="Rectangle 4"/>
          <p:cNvSpPr>
            <a:spLocks noGrp="1" noChangeArrowheads="1"/>
          </p:cNvSpPr>
          <p:nvPr>
            <p:ph type="title"/>
          </p:nvPr>
        </p:nvSpPr>
        <p:spPr/>
        <p:txBody>
          <a:bodyPr>
            <a:normAutofit/>
          </a:bodyPr>
          <a:lstStyle/>
          <a:p>
            <a:pPr eaLnBrk="1" fontAlgn="auto" hangingPunct="1">
              <a:spcAft>
                <a:spcPts val="0"/>
              </a:spcAft>
              <a:defRPr/>
            </a:pPr>
            <a:r>
              <a:rPr lang="en-US" sz="3600">
                <a:ea typeface="+mj-ea"/>
                <a:cs typeface="+mj-cs"/>
              </a:rPr>
              <a:t>Passé composé</a:t>
            </a:r>
          </a:p>
        </p:txBody>
      </p:sp>
      <p:sp>
        <p:nvSpPr>
          <p:cNvPr id="5" name="Footer Placeholder 4"/>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1060040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p:cNvSpPr>
          <p:nvPr/>
        </p:nvSpPr>
        <p:spPr bwMode="auto">
          <a:xfrm>
            <a:off x="1374648" y="1672604"/>
            <a:ext cx="7391400" cy="923330"/>
          </a:xfrm>
          <a:prstGeom prst="rect">
            <a:avLst/>
          </a:prstGeom>
          <a:noFill/>
          <a:ln w="9525">
            <a:noFill/>
            <a:miter lim="800000"/>
            <a:headEnd/>
            <a:tailEnd/>
          </a:ln>
        </p:spPr>
        <p:txBody>
          <a:bodyPr>
            <a:prstTxWarp prst="textNoShape">
              <a:avLst/>
            </a:prstTxWarp>
            <a:spAutoFit/>
          </a:bodyPr>
          <a:lstStyle/>
          <a:p>
            <a:r>
              <a:rPr lang="en-US" sz="2400" i="1">
                <a:solidFill>
                  <a:schemeClr val="tx2"/>
                </a:solidFill>
              </a:rPr>
              <a:t>manger</a:t>
            </a:r>
            <a:r>
              <a:rPr lang="en-US" i="1">
                <a:solidFill>
                  <a:schemeClr val="tx2"/>
                </a:solidFill>
              </a:rPr>
              <a:t>	</a:t>
            </a:r>
            <a:r>
              <a:rPr lang="en-US">
                <a:solidFill>
                  <a:schemeClr val="tx2"/>
                </a:solidFill>
              </a:rPr>
              <a:t>Hier,  j’ </a:t>
            </a:r>
            <a:r>
              <a:rPr lang="en-US" sz="3600">
                <a:solidFill>
                  <a:srgbClr val="FF0000"/>
                </a:solidFill>
              </a:rPr>
              <a:t>ai mangé </a:t>
            </a:r>
            <a:r>
              <a:rPr lang="en-US">
                <a:solidFill>
                  <a:srgbClr val="1F497D"/>
                </a:solidFill>
              </a:rPr>
              <a:t>le chocolat. </a:t>
            </a:r>
            <a:r>
              <a:rPr lang="en-US" sz="1800">
                <a:solidFill>
                  <a:srgbClr val="1F497D"/>
                </a:solidFill>
                <a:latin typeface="Geneva" pitchFamily="-104" charset="0"/>
              </a:rPr>
              <a:t>	</a:t>
            </a:r>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92515" name="Rectangle 3"/>
          <p:cNvSpPr>
            <a:spLocks noChangeArrowheads="1"/>
          </p:cNvSpPr>
          <p:nvPr/>
        </p:nvSpPr>
        <p:spPr bwMode="auto">
          <a:xfrm>
            <a:off x="1374648" y="2397758"/>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tirer	</a:t>
            </a:r>
            <a:r>
              <a:rPr lang="en-US" altLang="ja-JP">
                <a:solidFill>
                  <a:schemeClr val="tx2"/>
                </a:solidFill>
              </a:rPr>
              <a:t>	D’abord, </a:t>
            </a:r>
            <a:r>
              <a:rPr lang="en-US" altLang="ja-JP" sz="3600">
                <a:solidFill>
                  <a:srgbClr val="FF0000"/>
                </a:solidFill>
              </a:rPr>
              <a:t>j’ai tiré </a:t>
            </a:r>
            <a:r>
              <a:rPr lang="en-US" altLang="ja-JP">
                <a:solidFill>
                  <a:schemeClr val="tx2"/>
                </a:solidFill>
              </a:rPr>
              <a:t>sur la queue de mon chat.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62820" name="Rectangle 4"/>
          <p:cNvSpPr>
            <a:spLocks noGrp="1" noChangeArrowheads="1"/>
          </p:cNvSpPr>
          <p:nvPr>
            <p:ph type="title"/>
          </p:nvPr>
        </p:nvSpPr>
        <p:spPr/>
        <p:txBody>
          <a:bodyPr>
            <a:normAutofit/>
          </a:bodyPr>
          <a:lstStyle/>
          <a:p>
            <a:pPr eaLnBrk="1" fontAlgn="auto" hangingPunct="1">
              <a:spcAft>
                <a:spcPts val="0"/>
              </a:spcAft>
              <a:defRPr/>
            </a:pPr>
            <a:r>
              <a:rPr lang="en-US" sz="3600">
                <a:ea typeface="+mj-ea"/>
                <a:cs typeface="+mj-cs"/>
              </a:rPr>
              <a:t>Passé composé</a:t>
            </a:r>
          </a:p>
        </p:txBody>
      </p:sp>
      <p:sp>
        <p:nvSpPr>
          <p:cNvPr id="5" name="Rectangle 3"/>
          <p:cNvSpPr>
            <a:spLocks noChangeArrowheads="1"/>
          </p:cNvSpPr>
          <p:nvPr/>
        </p:nvSpPr>
        <p:spPr bwMode="auto">
          <a:xfrm>
            <a:off x="1374264" y="3122912"/>
            <a:ext cx="7543800" cy="738664"/>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frapper	</a:t>
            </a:r>
            <a:r>
              <a:rPr lang="en-US" altLang="ja-JP">
                <a:solidFill>
                  <a:schemeClr val="tx2"/>
                </a:solidFill>
              </a:rPr>
              <a:t>Puis, ___________ mon frère.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6" name="Footer Placeholder 5"/>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177623045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p:cNvSpPr>
          <p:nvPr/>
        </p:nvSpPr>
        <p:spPr bwMode="auto">
          <a:xfrm>
            <a:off x="1374648" y="1672604"/>
            <a:ext cx="7391400" cy="923330"/>
          </a:xfrm>
          <a:prstGeom prst="rect">
            <a:avLst/>
          </a:prstGeom>
          <a:noFill/>
          <a:ln w="9525">
            <a:noFill/>
            <a:miter lim="800000"/>
            <a:headEnd/>
            <a:tailEnd/>
          </a:ln>
        </p:spPr>
        <p:txBody>
          <a:bodyPr>
            <a:prstTxWarp prst="textNoShape">
              <a:avLst/>
            </a:prstTxWarp>
            <a:spAutoFit/>
          </a:bodyPr>
          <a:lstStyle/>
          <a:p>
            <a:r>
              <a:rPr lang="en-US" sz="2400" i="1">
                <a:solidFill>
                  <a:schemeClr val="tx2"/>
                </a:solidFill>
              </a:rPr>
              <a:t>manger</a:t>
            </a:r>
            <a:r>
              <a:rPr lang="en-US" i="1">
                <a:solidFill>
                  <a:schemeClr val="tx2"/>
                </a:solidFill>
              </a:rPr>
              <a:t>	</a:t>
            </a:r>
            <a:r>
              <a:rPr lang="en-US">
                <a:solidFill>
                  <a:schemeClr val="tx2"/>
                </a:solidFill>
              </a:rPr>
              <a:t>Hier,  j’ </a:t>
            </a:r>
            <a:r>
              <a:rPr lang="en-US" sz="3600">
                <a:solidFill>
                  <a:srgbClr val="FF0000"/>
                </a:solidFill>
              </a:rPr>
              <a:t>ai mangé </a:t>
            </a:r>
            <a:r>
              <a:rPr lang="en-US">
                <a:solidFill>
                  <a:srgbClr val="1F497D"/>
                </a:solidFill>
              </a:rPr>
              <a:t>le chocolat. </a:t>
            </a:r>
            <a:r>
              <a:rPr lang="en-US" sz="1800">
                <a:solidFill>
                  <a:srgbClr val="1F497D"/>
                </a:solidFill>
                <a:latin typeface="Geneva" pitchFamily="-104" charset="0"/>
              </a:rPr>
              <a:t>	</a:t>
            </a:r>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92515" name="Rectangle 3"/>
          <p:cNvSpPr>
            <a:spLocks noChangeArrowheads="1"/>
          </p:cNvSpPr>
          <p:nvPr/>
        </p:nvSpPr>
        <p:spPr bwMode="auto">
          <a:xfrm>
            <a:off x="1374648" y="2375521"/>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tirer	</a:t>
            </a:r>
            <a:r>
              <a:rPr lang="en-US" altLang="ja-JP">
                <a:solidFill>
                  <a:schemeClr val="tx2"/>
                </a:solidFill>
              </a:rPr>
              <a:t>	D’abord, </a:t>
            </a:r>
            <a:r>
              <a:rPr lang="en-US" altLang="ja-JP" sz="3600">
                <a:solidFill>
                  <a:srgbClr val="FF0000"/>
                </a:solidFill>
              </a:rPr>
              <a:t>j’ai tiré </a:t>
            </a:r>
            <a:r>
              <a:rPr lang="en-US" altLang="ja-JP">
                <a:solidFill>
                  <a:schemeClr val="tx2"/>
                </a:solidFill>
              </a:rPr>
              <a:t>sur la queue de mon chat.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62820" name="Rectangle 4"/>
          <p:cNvSpPr>
            <a:spLocks noGrp="1" noChangeArrowheads="1"/>
          </p:cNvSpPr>
          <p:nvPr>
            <p:ph type="title"/>
          </p:nvPr>
        </p:nvSpPr>
        <p:spPr/>
        <p:txBody>
          <a:bodyPr>
            <a:normAutofit/>
          </a:bodyPr>
          <a:lstStyle/>
          <a:p>
            <a:pPr eaLnBrk="1" fontAlgn="auto" hangingPunct="1">
              <a:spcAft>
                <a:spcPts val="0"/>
              </a:spcAft>
              <a:defRPr/>
            </a:pPr>
            <a:r>
              <a:rPr lang="en-US" sz="3600">
                <a:ea typeface="+mj-ea"/>
                <a:cs typeface="+mj-cs"/>
              </a:rPr>
              <a:t>Passé composé</a:t>
            </a:r>
          </a:p>
        </p:txBody>
      </p:sp>
      <p:sp>
        <p:nvSpPr>
          <p:cNvPr id="5" name="Rectangle 3"/>
          <p:cNvSpPr>
            <a:spLocks noChangeArrowheads="1"/>
          </p:cNvSpPr>
          <p:nvPr/>
        </p:nvSpPr>
        <p:spPr bwMode="auto">
          <a:xfrm>
            <a:off x="1374264" y="3078438"/>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frapper	</a:t>
            </a:r>
            <a:r>
              <a:rPr lang="en-US" altLang="ja-JP">
                <a:solidFill>
                  <a:schemeClr val="tx2"/>
                </a:solidFill>
              </a:rPr>
              <a:t>Puis, </a:t>
            </a:r>
            <a:r>
              <a:rPr lang="en-US" altLang="ja-JP" sz="3600">
                <a:solidFill>
                  <a:srgbClr val="FF0000"/>
                </a:solidFill>
              </a:rPr>
              <a:t>j’ai frappé </a:t>
            </a:r>
            <a:r>
              <a:rPr lang="en-US" altLang="ja-JP">
                <a:solidFill>
                  <a:schemeClr val="tx2"/>
                </a:solidFill>
              </a:rPr>
              <a:t>mon frère.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6" name="Rectangle 3"/>
          <p:cNvSpPr>
            <a:spLocks noChangeArrowheads="1"/>
          </p:cNvSpPr>
          <p:nvPr/>
        </p:nvSpPr>
        <p:spPr bwMode="auto">
          <a:xfrm>
            <a:off x="1345233" y="3934124"/>
            <a:ext cx="7543800" cy="738664"/>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oublier		</a:t>
            </a:r>
            <a:r>
              <a:rPr lang="en-US" altLang="ja-JP">
                <a:solidFill>
                  <a:schemeClr val="tx2"/>
                </a:solidFill>
              </a:rPr>
              <a:t>Aussi, ______________ mes devoirs.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7" name="Footer Placeholder 6"/>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32575607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p:cNvSpPr>
          <p:nvPr/>
        </p:nvSpPr>
        <p:spPr bwMode="auto">
          <a:xfrm>
            <a:off x="1374648" y="1672604"/>
            <a:ext cx="7391400" cy="923330"/>
          </a:xfrm>
          <a:prstGeom prst="rect">
            <a:avLst/>
          </a:prstGeom>
          <a:noFill/>
          <a:ln w="9525">
            <a:noFill/>
            <a:miter lim="800000"/>
            <a:headEnd/>
            <a:tailEnd/>
          </a:ln>
        </p:spPr>
        <p:txBody>
          <a:bodyPr>
            <a:prstTxWarp prst="textNoShape">
              <a:avLst/>
            </a:prstTxWarp>
            <a:spAutoFit/>
          </a:bodyPr>
          <a:lstStyle/>
          <a:p>
            <a:r>
              <a:rPr lang="en-US" sz="2400" i="1">
                <a:solidFill>
                  <a:schemeClr val="tx2"/>
                </a:solidFill>
              </a:rPr>
              <a:t>manger</a:t>
            </a:r>
            <a:r>
              <a:rPr lang="en-US" i="1">
                <a:solidFill>
                  <a:schemeClr val="tx2"/>
                </a:solidFill>
              </a:rPr>
              <a:t>	</a:t>
            </a:r>
            <a:r>
              <a:rPr lang="en-US">
                <a:solidFill>
                  <a:schemeClr val="tx2"/>
                </a:solidFill>
              </a:rPr>
              <a:t>Hier,  j’ </a:t>
            </a:r>
            <a:r>
              <a:rPr lang="en-US" sz="3600">
                <a:solidFill>
                  <a:srgbClr val="FF0000"/>
                </a:solidFill>
              </a:rPr>
              <a:t>ai mangé </a:t>
            </a:r>
            <a:r>
              <a:rPr lang="en-US">
                <a:solidFill>
                  <a:srgbClr val="1F497D"/>
                </a:solidFill>
              </a:rPr>
              <a:t>le chocolat. </a:t>
            </a:r>
            <a:r>
              <a:rPr lang="en-US" sz="1800">
                <a:solidFill>
                  <a:srgbClr val="1F497D"/>
                </a:solidFill>
                <a:latin typeface="Geneva" pitchFamily="-104" charset="0"/>
              </a:rPr>
              <a:t>	</a:t>
            </a:r>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92515" name="Rectangle 3"/>
          <p:cNvSpPr>
            <a:spLocks noChangeArrowheads="1"/>
          </p:cNvSpPr>
          <p:nvPr/>
        </p:nvSpPr>
        <p:spPr bwMode="auto">
          <a:xfrm>
            <a:off x="1374648" y="2375521"/>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tirer	</a:t>
            </a:r>
            <a:r>
              <a:rPr lang="en-US" altLang="ja-JP">
                <a:solidFill>
                  <a:schemeClr val="tx2"/>
                </a:solidFill>
              </a:rPr>
              <a:t>	D’abord, </a:t>
            </a:r>
            <a:r>
              <a:rPr lang="en-US" altLang="ja-JP" sz="3600">
                <a:solidFill>
                  <a:srgbClr val="FF0000"/>
                </a:solidFill>
              </a:rPr>
              <a:t>j’ai tiré </a:t>
            </a:r>
            <a:r>
              <a:rPr lang="en-US" altLang="ja-JP">
                <a:solidFill>
                  <a:schemeClr val="tx2"/>
                </a:solidFill>
              </a:rPr>
              <a:t>sur la queue de mon chat.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62820" name="Rectangle 4"/>
          <p:cNvSpPr>
            <a:spLocks noGrp="1" noChangeArrowheads="1"/>
          </p:cNvSpPr>
          <p:nvPr>
            <p:ph type="title"/>
          </p:nvPr>
        </p:nvSpPr>
        <p:spPr/>
        <p:txBody>
          <a:bodyPr>
            <a:normAutofit/>
          </a:bodyPr>
          <a:lstStyle/>
          <a:p>
            <a:pPr eaLnBrk="1" fontAlgn="auto" hangingPunct="1">
              <a:spcAft>
                <a:spcPts val="0"/>
              </a:spcAft>
              <a:defRPr/>
            </a:pPr>
            <a:r>
              <a:rPr lang="en-US" sz="3600">
                <a:ea typeface="+mj-ea"/>
                <a:cs typeface="+mj-cs"/>
              </a:rPr>
              <a:t>Passé composé</a:t>
            </a:r>
          </a:p>
        </p:txBody>
      </p:sp>
      <p:sp>
        <p:nvSpPr>
          <p:cNvPr id="5" name="Rectangle 3"/>
          <p:cNvSpPr>
            <a:spLocks noChangeArrowheads="1"/>
          </p:cNvSpPr>
          <p:nvPr/>
        </p:nvSpPr>
        <p:spPr bwMode="auto">
          <a:xfrm>
            <a:off x="1374264" y="3078438"/>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frapper	</a:t>
            </a:r>
            <a:r>
              <a:rPr lang="en-US" altLang="ja-JP">
                <a:solidFill>
                  <a:schemeClr val="tx2"/>
                </a:solidFill>
              </a:rPr>
              <a:t>Puis, </a:t>
            </a:r>
            <a:r>
              <a:rPr lang="en-US" altLang="ja-JP" sz="3600">
                <a:solidFill>
                  <a:srgbClr val="FF0000"/>
                </a:solidFill>
              </a:rPr>
              <a:t>j’ai frappé </a:t>
            </a:r>
            <a:r>
              <a:rPr lang="en-US" altLang="ja-JP">
                <a:solidFill>
                  <a:schemeClr val="tx2"/>
                </a:solidFill>
              </a:rPr>
              <a:t>mon frère.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6" name="Rectangle 3"/>
          <p:cNvSpPr>
            <a:spLocks noChangeArrowheads="1"/>
          </p:cNvSpPr>
          <p:nvPr/>
        </p:nvSpPr>
        <p:spPr bwMode="auto">
          <a:xfrm>
            <a:off x="1345233" y="3934124"/>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oublier		</a:t>
            </a:r>
            <a:r>
              <a:rPr lang="en-US" altLang="ja-JP">
                <a:solidFill>
                  <a:schemeClr val="tx2"/>
                </a:solidFill>
              </a:rPr>
              <a:t>Aussi, </a:t>
            </a:r>
            <a:r>
              <a:rPr lang="en-US" altLang="ja-JP" sz="3600">
                <a:solidFill>
                  <a:srgbClr val="FF0000"/>
                </a:solidFill>
              </a:rPr>
              <a:t>j’ai oublié </a:t>
            </a:r>
            <a:r>
              <a:rPr lang="en-US" altLang="ja-JP">
                <a:solidFill>
                  <a:schemeClr val="tx2"/>
                </a:solidFill>
              </a:rPr>
              <a:t>mes devoirs.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7" name="Rectangle 3"/>
          <p:cNvSpPr>
            <a:spLocks noChangeArrowheads="1"/>
          </p:cNvSpPr>
          <p:nvPr/>
        </p:nvSpPr>
        <p:spPr bwMode="auto">
          <a:xfrm>
            <a:off x="1374648" y="4720053"/>
            <a:ext cx="7543800" cy="738664"/>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jurer		</a:t>
            </a:r>
            <a:r>
              <a:rPr lang="en-US" altLang="ja-JP">
                <a:solidFill>
                  <a:schemeClr val="tx2"/>
                </a:solidFill>
              </a:rPr>
              <a:t>Enfin, _______________ à mon père et il m’a grondé.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8" name="Footer Placeholder 7"/>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11499392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ChangeArrowheads="1"/>
          </p:cNvSpPr>
          <p:nvPr/>
        </p:nvSpPr>
        <p:spPr bwMode="auto">
          <a:xfrm>
            <a:off x="1374648" y="1672604"/>
            <a:ext cx="7391400" cy="923330"/>
          </a:xfrm>
          <a:prstGeom prst="rect">
            <a:avLst/>
          </a:prstGeom>
          <a:noFill/>
          <a:ln w="9525">
            <a:noFill/>
            <a:miter lim="800000"/>
            <a:headEnd/>
            <a:tailEnd/>
          </a:ln>
        </p:spPr>
        <p:txBody>
          <a:bodyPr>
            <a:prstTxWarp prst="textNoShape">
              <a:avLst/>
            </a:prstTxWarp>
            <a:spAutoFit/>
          </a:bodyPr>
          <a:lstStyle/>
          <a:p>
            <a:r>
              <a:rPr lang="en-US" sz="2400" i="1">
                <a:solidFill>
                  <a:schemeClr val="tx2"/>
                </a:solidFill>
              </a:rPr>
              <a:t>manger</a:t>
            </a:r>
            <a:r>
              <a:rPr lang="en-US" i="1">
                <a:solidFill>
                  <a:schemeClr val="tx2"/>
                </a:solidFill>
              </a:rPr>
              <a:t>	</a:t>
            </a:r>
            <a:r>
              <a:rPr lang="en-US">
                <a:solidFill>
                  <a:schemeClr val="tx2"/>
                </a:solidFill>
              </a:rPr>
              <a:t>Hier,  j’ </a:t>
            </a:r>
            <a:r>
              <a:rPr lang="en-US" sz="3600">
                <a:solidFill>
                  <a:srgbClr val="FF0000"/>
                </a:solidFill>
              </a:rPr>
              <a:t>ai mangé </a:t>
            </a:r>
            <a:r>
              <a:rPr lang="en-US">
                <a:solidFill>
                  <a:srgbClr val="1F497D"/>
                </a:solidFill>
              </a:rPr>
              <a:t>le chocolat. </a:t>
            </a:r>
            <a:r>
              <a:rPr lang="en-US" sz="1800">
                <a:solidFill>
                  <a:srgbClr val="1F497D"/>
                </a:solidFill>
                <a:latin typeface="Geneva" pitchFamily="-104" charset="0"/>
              </a:rPr>
              <a:t>	</a:t>
            </a:r>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92515" name="Rectangle 3"/>
          <p:cNvSpPr>
            <a:spLocks noChangeArrowheads="1"/>
          </p:cNvSpPr>
          <p:nvPr/>
        </p:nvSpPr>
        <p:spPr bwMode="auto">
          <a:xfrm>
            <a:off x="1374648" y="2375521"/>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tirer	</a:t>
            </a:r>
            <a:r>
              <a:rPr lang="en-US" altLang="ja-JP">
                <a:solidFill>
                  <a:schemeClr val="tx2"/>
                </a:solidFill>
              </a:rPr>
              <a:t>	D’abord, </a:t>
            </a:r>
            <a:r>
              <a:rPr lang="en-US" altLang="ja-JP" sz="3600">
                <a:solidFill>
                  <a:srgbClr val="FF0000"/>
                </a:solidFill>
              </a:rPr>
              <a:t>j’ai tiré </a:t>
            </a:r>
            <a:r>
              <a:rPr lang="en-US" altLang="ja-JP">
                <a:solidFill>
                  <a:schemeClr val="tx2"/>
                </a:solidFill>
              </a:rPr>
              <a:t>sur la queue de mon chat.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162820" name="Rectangle 4"/>
          <p:cNvSpPr>
            <a:spLocks noGrp="1" noChangeArrowheads="1"/>
          </p:cNvSpPr>
          <p:nvPr>
            <p:ph type="title"/>
          </p:nvPr>
        </p:nvSpPr>
        <p:spPr/>
        <p:txBody>
          <a:bodyPr>
            <a:normAutofit/>
          </a:bodyPr>
          <a:lstStyle/>
          <a:p>
            <a:pPr eaLnBrk="1" fontAlgn="auto" hangingPunct="1">
              <a:spcAft>
                <a:spcPts val="0"/>
              </a:spcAft>
              <a:defRPr/>
            </a:pPr>
            <a:r>
              <a:rPr lang="en-US" sz="3600">
                <a:ea typeface="+mj-ea"/>
                <a:cs typeface="+mj-cs"/>
              </a:rPr>
              <a:t>Passé composé</a:t>
            </a:r>
          </a:p>
        </p:txBody>
      </p:sp>
      <p:sp>
        <p:nvSpPr>
          <p:cNvPr id="5" name="Rectangle 3"/>
          <p:cNvSpPr>
            <a:spLocks noChangeArrowheads="1"/>
          </p:cNvSpPr>
          <p:nvPr/>
        </p:nvSpPr>
        <p:spPr bwMode="auto">
          <a:xfrm>
            <a:off x="1374264" y="3078438"/>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frapper	</a:t>
            </a:r>
            <a:r>
              <a:rPr lang="en-US" altLang="ja-JP">
                <a:solidFill>
                  <a:schemeClr val="tx2"/>
                </a:solidFill>
              </a:rPr>
              <a:t>Puis, </a:t>
            </a:r>
            <a:r>
              <a:rPr lang="en-US" altLang="ja-JP" sz="3600">
                <a:solidFill>
                  <a:srgbClr val="FF0000"/>
                </a:solidFill>
              </a:rPr>
              <a:t>j’ai frappé </a:t>
            </a:r>
            <a:r>
              <a:rPr lang="en-US" altLang="ja-JP">
                <a:solidFill>
                  <a:schemeClr val="tx2"/>
                </a:solidFill>
              </a:rPr>
              <a:t>mon frère.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6" name="Rectangle 3"/>
          <p:cNvSpPr>
            <a:spLocks noChangeArrowheads="1"/>
          </p:cNvSpPr>
          <p:nvPr/>
        </p:nvSpPr>
        <p:spPr bwMode="auto">
          <a:xfrm>
            <a:off x="1345233" y="3934124"/>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oublier		</a:t>
            </a:r>
            <a:r>
              <a:rPr lang="en-US" altLang="ja-JP">
                <a:solidFill>
                  <a:schemeClr val="tx2"/>
                </a:solidFill>
              </a:rPr>
              <a:t>Aussi, </a:t>
            </a:r>
            <a:r>
              <a:rPr lang="en-US" altLang="ja-JP" sz="3600">
                <a:solidFill>
                  <a:srgbClr val="FF0000"/>
                </a:solidFill>
              </a:rPr>
              <a:t>j’ai oublié </a:t>
            </a:r>
            <a:r>
              <a:rPr lang="en-US" altLang="ja-JP">
                <a:solidFill>
                  <a:schemeClr val="tx2"/>
                </a:solidFill>
              </a:rPr>
              <a:t>mes devoirs.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7" name="Rectangle 3"/>
          <p:cNvSpPr>
            <a:spLocks noChangeArrowheads="1"/>
          </p:cNvSpPr>
          <p:nvPr/>
        </p:nvSpPr>
        <p:spPr bwMode="auto">
          <a:xfrm>
            <a:off x="1374648" y="4720053"/>
            <a:ext cx="7543800" cy="923330"/>
          </a:xfrm>
          <a:prstGeom prst="rect">
            <a:avLst/>
          </a:prstGeom>
          <a:noFill/>
          <a:ln w="9525">
            <a:noFill/>
            <a:miter lim="800000"/>
            <a:headEnd/>
            <a:tailEnd/>
          </a:ln>
        </p:spPr>
        <p:txBody>
          <a:bodyPr>
            <a:prstTxWarp prst="textNoShape">
              <a:avLst/>
            </a:prstTxWarp>
            <a:spAutoFit/>
          </a:bodyPr>
          <a:lstStyle/>
          <a:p>
            <a:r>
              <a:rPr lang="en-US" altLang="ja-JP" sz="2400" i="1">
                <a:solidFill>
                  <a:schemeClr val="tx2"/>
                </a:solidFill>
              </a:rPr>
              <a:t>jurer		</a:t>
            </a:r>
            <a:r>
              <a:rPr lang="en-US" altLang="ja-JP">
                <a:solidFill>
                  <a:schemeClr val="tx2"/>
                </a:solidFill>
              </a:rPr>
              <a:t>Enfin, </a:t>
            </a:r>
            <a:r>
              <a:rPr lang="en-US" altLang="ja-JP" sz="3600">
                <a:solidFill>
                  <a:srgbClr val="FF0000"/>
                </a:solidFill>
              </a:rPr>
              <a:t>j’ai juré </a:t>
            </a:r>
            <a:r>
              <a:rPr lang="en-US" altLang="ja-JP">
                <a:solidFill>
                  <a:schemeClr val="tx2"/>
                </a:solidFill>
              </a:rPr>
              <a:t>à mon père et il m’a grondé.  </a:t>
            </a:r>
            <a:endParaRPr lang="en-US" sz="1800">
              <a:solidFill>
                <a:schemeClr val="tx2"/>
              </a:solidFill>
              <a:latin typeface="Geneva" pitchFamily="-104" charset="0"/>
            </a:endParaRPr>
          </a:p>
          <a:p>
            <a:r>
              <a:rPr lang="en-US" sz="1800">
                <a:solidFill>
                  <a:srgbClr val="000000"/>
                </a:solidFill>
                <a:latin typeface="Geneva" pitchFamily="-104" charset="0"/>
              </a:rPr>
              <a:t>				</a:t>
            </a:r>
            <a:r>
              <a:rPr lang="en-US" sz="1800" i="1">
                <a:solidFill>
                  <a:srgbClr val="000000"/>
                </a:solidFill>
                <a:latin typeface="Geneva" pitchFamily="-104" charset="0"/>
              </a:rPr>
              <a:t>		</a:t>
            </a:r>
          </a:p>
        </p:txBody>
      </p:sp>
      <p:sp>
        <p:nvSpPr>
          <p:cNvPr id="8" name="Rectangle 6"/>
          <p:cNvSpPr>
            <a:spLocks noChangeArrowheads="1"/>
          </p:cNvSpPr>
          <p:nvPr/>
        </p:nvSpPr>
        <p:spPr bwMode="auto">
          <a:xfrm>
            <a:off x="2329863" y="5643383"/>
            <a:ext cx="4802957" cy="923330"/>
          </a:xfrm>
          <a:prstGeom prst="rect">
            <a:avLst/>
          </a:prstGeom>
          <a:noFill/>
          <a:ln w="9525">
            <a:noFill/>
            <a:miter lim="800000"/>
            <a:headEnd/>
            <a:tailEnd/>
          </a:ln>
        </p:spPr>
        <p:txBody>
          <a:bodyPr wrap="square">
            <a:prstTxWarp prst="textNoShape">
              <a:avLst/>
            </a:prstTxWarp>
            <a:spAutoFit/>
          </a:bodyPr>
          <a:lstStyle/>
          <a:p>
            <a:pPr algn="ctr"/>
            <a:r>
              <a:rPr lang="en-US">
                <a:solidFill>
                  <a:schemeClr val="tx2"/>
                </a:solidFill>
              </a:rPr>
              <a:t>What is the rule? How would you explain how to speak and write in the past?</a:t>
            </a:r>
          </a:p>
          <a:p>
            <a:pPr algn="ctr"/>
            <a:endParaRPr lang="en-US">
              <a:solidFill>
                <a:schemeClr val="tx2"/>
              </a:solidFill>
            </a:endParaRPr>
          </a:p>
        </p:txBody>
      </p:sp>
      <p:sp>
        <p:nvSpPr>
          <p:cNvPr id="9" name="Footer Placeholder 8"/>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20165183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ext Box 2"/>
          <p:cNvSpPr txBox="1">
            <a:spLocks noChangeArrowheads="1"/>
          </p:cNvSpPr>
          <p:nvPr/>
        </p:nvSpPr>
        <p:spPr bwMode="auto">
          <a:xfrm>
            <a:off x="1660525" y="1146175"/>
            <a:ext cx="777875" cy="5026025"/>
          </a:xfrm>
          <a:prstGeom prst="rect">
            <a:avLst/>
          </a:prstGeom>
          <a:noFill/>
          <a:ln w="9525">
            <a:noFill/>
            <a:miter lim="800000"/>
            <a:headEnd/>
            <a:tailEnd/>
          </a:ln>
        </p:spPr>
        <p:txBody>
          <a:bodyPr>
            <a:prstTxWarp prst="textNoShape">
              <a:avLst/>
            </a:prstTxWarp>
            <a:spAutoFit/>
          </a:bodyPr>
          <a:lstStyle/>
          <a:p>
            <a:pPr>
              <a:lnSpc>
                <a:spcPct val="150000"/>
              </a:lnSpc>
              <a:defRPr/>
            </a:pPr>
            <a:r>
              <a:rPr lang="en-US" sz="5400" b="1" i="1">
                <a:solidFill>
                  <a:srgbClr val="FF0000"/>
                </a:solidFill>
                <a:latin typeface="Arial" charset="0"/>
                <a:ea typeface="ＭＳ Ｐゴシック" charset="-128"/>
                <a:cs typeface="ＭＳ Ｐゴシック" charset="-128"/>
              </a:rPr>
              <a:t>P</a:t>
            </a:r>
          </a:p>
          <a:p>
            <a:pPr>
              <a:lnSpc>
                <a:spcPct val="150000"/>
              </a:lnSpc>
              <a:defRPr/>
            </a:pPr>
            <a:r>
              <a:rPr lang="en-US" sz="5400" b="1" i="1">
                <a:solidFill>
                  <a:srgbClr val="FF0000"/>
                </a:solidFill>
                <a:latin typeface="Arial" charset="0"/>
                <a:ea typeface="ＭＳ Ｐゴシック" charset="-128"/>
                <a:cs typeface="ＭＳ Ｐゴシック" charset="-128"/>
              </a:rPr>
              <a:t>A</a:t>
            </a:r>
          </a:p>
          <a:p>
            <a:pPr>
              <a:lnSpc>
                <a:spcPct val="150000"/>
              </a:lnSpc>
              <a:defRPr/>
            </a:pPr>
            <a:r>
              <a:rPr lang="en-US" sz="5400" b="1" i="1">
                <a:solidFill>
                  <a:srgbClr val="FF0000"/>
                </a:solidFill>
                <a:latin typeface="Arial" charset="0"/>
                <a:ea typeface="ＭＳ Ｐゴシック" charset="-128"/>
                <a:cs typeface="ＭＳ Ｐゴシック" charset="-128"/>
              </a:rPr>
              <a:t>C</a:t>
            </a:r>
          </a:p>
          <a:p>
            <a:pPr>
              <a:lnSpc>
                <a:spcPct val="150000"/>
              </a:lnSpc>
              <a:defRPr/>
            </a:pPr>
            <a:r>
              <a:rPr lang="en-US" sz="5400" b="1" i="1">
                <a:solidFill>
                  <a:srgbClr val="FF0000"/>
                </a:solidFill>
                <a:latin typeface="Arial" charset="0"/>
                <a:ea typeface="ＭＳ Ｐゴシック" charset="-128"/>
                <a:cs typeface="ＭＳ Ｐゴシック" charset="-128"/>
              </a:rPr>
              <a:t>E</a:t>
            </a:r>
            <a:endParaRPr lang="en-US" sz="4400" b="1" i="1">
              <a:solidFill>
                <a:srgbClr val="FF0000"/>
              </a:solidFill>
              <a:latin typeface="Arial" charset="0"/>
              <a:ea typeface="ＭＳ Ｐゴシック" charset="-128"/>
              <a:cs typeface="ＭＳ Ｐゴシック" charset="-128"/>
            </a:endParaRPr>
          </a:p>
        </p:txBody>
      </p:sp>
      <p:sp>
        <p:nvSpPr>
          <p:cNvPr id="204803" name="Text Box 3"/>
          <p:cNvSpPr txBox="1">
            <a:spLocks noChangeArrowheads="1"/>
          </p:cNvSpPr>
          <p:nvPr/>
        </p:nvSpPr>
        <p:spPr bwMode="auto">
          <a:xfrm>
            <a:off x="2743200" y="41148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o-construct</a:t>
            </a:r>
            <a:endParaRPr lang="en-US">
              <a:solidFill>
                <a:schemeClr val="tx2"/>
              </a:solidFill>
            </a:endParaRPr>
          </a:p>
        </p:txBody>
      </p:sp>
      <p:sp>
        <p:nvSpPr>
          <p:cNvPr id="204804" name="Text Box 4"/>
          <p:cNvSpPr txBox="1">
            <a:spLocks noChangeArrowheads="1"/>
          </p:cNvSpPr>
          <p:nvPr/>
        </p:nvSpPr>
        <p:spPr bwMode="auto">
          <a:xfrm>
            <a:off x="2743200" y="28956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ttention</a:t>
            </a:r>
            <a:endParaRPr lang="en-US">
              <a:solidFill>
                <a:schemeClr val="tx2"/>
              </a:solidFill>
            </a:endParaRPr>
          </a:p>
        </p:txBody>
      </p:sp>
      <p:sp>
        <p:nvSpPr>
          <p:cNvPr id="204805" name="Text Box 5"/>
          <p:cNvSpPr txBox="1">
            <a:spLocks noChangeArrowheads="1"/>
          </p:cNvSpPr>
          <p:nvPr/>
        </p:nvSpPr>
        <p:spPr bwMode="auto">
          <a:xfrm>
            <a:off x="2743200" y="16764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resentation</a:t>
            </a:r>
            <a:endParaRPr lang="en-US">
              <a:solidFill>
                <a:schemeClr val="tx2"/>
              </a:solidFill>
            </a:endParaRPr>
          </a:p>
        </p:txBody>
      </p:sp>
      <p:sp>
        <p:nvSpPr>
          <p:cNvPr id="927750" name="Text Box 6"/>
          <p:cNvSpPr txBox="1">
            <a:spLocks noChangeArrowheads="1"/>
          </p:cNvSpPr>
          <p:nvPr/>
        </p:nvSpPr>
        <p:spPr bwMode="auto">
          <a:xfrm>
            <a:off x="2743200" y="53340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xtend</a:t>
            </a:r>
            <a:endParaRPr lang="en-US"/>
          </a:p>
        </p:txBody>
      </p:sp>
      <p:sp>
        <p:nvSpPr>
          <p:cNvPr id="204807" name="Rectangle 7"/>
          <p:cNvSpPr>
            <a:spLocks noGrp="1" noChangeArrowheads="1"/>
          </p:cNvSpPr>
          <p:nvPr>
            <p:ph type="title"/>
          </p:nvPr>
        </p:nvSpPr>
        <p:spPr>
          <a:xfrm>
            <a:off x="457200" y="76200"/>
            <a:ext cx="8229600" cy="1069975"/>
          </a:xfrm>
        </p:spPr>
        <p:txBody>
          <a:bodyPr/>
          <a:lstStyle/>
          <a:p>
            <a:pPr eaLnBrk="1" hangingPunct="1"/>
            <a:r>
              <a:rPr lang="en-US">
                <a:ea typeface="ＭＳ Ｐゴシック" pitchFamily="-104" charset="-128"/>
                <a:cs typeface="ＭＳ Ｐゴシック" pitchFamily="-104" charset="-128"/>
              </a:rPr>
              <a:t>Grammar in Context</a:t>
            </a:r>
          </a:p>
        </p:txBody>
      </p:sp>
      <p:sp>
        <p:nvSpPr>
          <p:cNvPr id="8" name="Footer Placeholder 7"/>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5317075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7750">
                                            <p:txEl>
                                              <p:pRg st="0" end="0"/>
                                            </p:txEl>
                                          </p:spTgt>
                                        </p:tgtEl>
                                        <p:attrNameLst>
                                          <p:attrName>style.visibility</p:attrName>
                                        </p:attrNameLst>
                                      </p:cBhvr>
                                      <p:to>
                                        <p:strVal val="visible"/>
                                      </p:to>
                                    </p:set>
                                    <p:anim calcmode="lin" valueType="num">
                                      <p:cBhvr additive="base">
                                        <p:cTn id="7" dur="500" fill="hold"/>
                                        <p:tgtEl>
                                          <p:spTgt spid="92775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2775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7750"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Extend</a:t>
            </a:r>
          </a:p>
        </p:txBody>
      </p:sp>
      <p:sp>
        <p:nvSpPr>
          <p:cNvPr id="3" name="Footer Placeholder 2"/>
          <p:cNvSpPr>
            <a:spLocks noGrp="1"/>
          </p:cNvSpPr>
          <p:nvPr>
            <p:ph type="ftr" sz="quarter" idx="11"/>
          </p:nvPr>
        </p:nvSpPr>
        <p:spPr/>
        <p:txBody>
          <a:bodyPr/>
          <a:lstStyle/>
          <a:p>
            <a:r>
              <a:rPr lang="en-US"/>
              <a:t>Laura Terrill</a:t>
            </a:r>
          </a:p>
        </p:txBody>
      </p:sp>
      <p:sp>
        <p:nvSpPr>
          <p:cNvPr id="4" name="Slide Number Placeholder 3"/>
          <p:cNvSpPr>
            <a:spLocks noGrp="1"/>
          </p:cNvSpPr>
          <p:nvPr>
            <p:ph type="sldNum" sz="quarter" idx="12"/>
          </p:nvPr>
        </p:nvSpPr>
        <p:spPr/>
        <p:txBody>
          <a:bodyPr>
            <a:normAutofit fontScale="85000" lnSpcReduction="20000"/>
          </a:bodyPr>
          <a:lstStyle/>
          <a:p>
            <a:fld id="{74C2F60E-34D8-DD42-93FD-7BD7AE432328}" type="slidenum">
              <a:rPr lang="en-US"/>
              <a:pPr/>
              <a:t>17</a:t>
            </a:fld>
            <a:endParaRPr lang="en-US"/>
          </a:p>
        </p:txBody>
      </p:sp>
      <p:sp>
        <p:nvSpPr>
          <p:cNvPr id="5" name="Content Placeholder 4"/>
          <p:cNvSpPr>
            <a:spLocks noGrp="1"/>
          </p:cNvSpPr>
          <p:nvPr>
            <p:ph sz="quarter" idx="1"/>
          </p:nvPr>
        </p:nvSpPr>
        <p:spPr/>
        <p:txBody>
          <a:bodyPr/>
          <a:lstStyle/>
          <a:p>
            <a:r>
              <a:rPr lang="en-US"/>
              <a:t>Exit slip asking students to write 3 things they did last night, when they were naughty, etc. </a:t>
            </a:r>
          </a:p>
          <a:p>
            <a:r>
              <a:rPr lang="en-US"/>
              <a:t>Homework asking them to do the same. Generate list of regular verbs and ask them to say if they did or didn’t do the things. Verbs should be verbs they want to use. List generated together in class. </a:t>
            </a:r>
          </a:p>
          <a:p>
            <a:r>
              <a:rPr lang="en-US"/>
              <a:t>Next day begins with image with known actions – students say what person in picture did.  </a:t>
            </a:r>
          </a:p>
        </p:txBody>
      </p:sp>
    </p:spTree>
    <p:extLst>
      <p:ext uri="{BB962C8B-B14F-4D97-AF65-F5344CB8AC3E}">
        <p14:creationId xmlns:p14="http://schemas.microsoft.com/office/powerpoint/2010/main" val="1960345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El día que me quieras</a:t>
            </a:r>
            <a:endParaRPr lang="en-US"/>
          </a:p>
        </p:txBody>
      </p:sp>
      <p:sp>
        <p:nvSpPr>
          <p:cNvPr id="5" name="Content Placeholder 4"/>
          <p:cNvSpPr>
            <a:spLocks noGrp="1"/>
          </p:cNvSpPr>
          <p:nvPr>
            <p:ph sz="quarter" idx="1"/>
          </p:nvPr>
        </p:nvSpPr>
        <p:spPr>
          <a:xfrm>
            <a:off x="1054100" y="1589566"/>
            <a:ext cx="3886200" cy="4900133"/>
          </a:xfrm>
        </p:spPr>
        <p:txBody>
          <a:bodyPr>
            <a:normAutofit fontScale="62500" lnSpcReduction="20000"/>
          </a:bodyPr>
          <a:lstStyle/>
          <a:p>
            <a:pPr>
              <a:buNone/>
            </a:pPr>
            <a:r>
              <a:rPr lang="en-US"/>
              <a:t>Acaricia mi ensueño</a:t>
            </a:r>
          </a:p>
          <a:p>
            <a:pPr>
              <a:buNone/>
            </a:pPr>
            <a:r>
              <a:rPr lang="en-US"/>
              <a:t>el suave murmullo</a:t>
            </a:r>
          </a:p>
          <a:p>
            <a:pPr>
              <a:buNone/>
            </a:pPr>
            <a:r>
              <a:rPr lang="en-US"/>
              <a:t>de tu suspirar.</a:t>
            </a:r>
          </a:p>
          <a:p>
            <a:pPr>
              <a:buNone/>
            </a:pPr>
            <a:r>
              <a:rPr lang="en-US"/>
              <a:t>Como ríe la vida</a:t>
            </a:r>
          </a:p>
          <a:p>
            <a:pPr>
              <a:buNone/>
            </a:pPr>
            <a:r>
              <a:rPr lang="en-US"/>
              <a:t>si tus ojos negros</a:t>
            </a:r>
          </a:p>
          <a:p>
            <a:pPr>
              <a:buNone/>
            </a:pPr>
            <a:r>
              <a:rPr lang="en-US"/>
              <a:t>me quieren mirar.</a:t>
            </a:r>
          </a:p>
          <a:p>
            <a:pPr>
              <a:buNone/>
            </a:pPr>
            <a:r>
              <a:rPr lang="en-US"/>
              <a:t>Y si es mio el amparo</a:t>
            </a:r>
          </a:p>
          <a:p>
            <a:pPr>
              <a:buNone/>
            </a:pPr>
            <a:r>
              <a:rPr lang="en-US"/>
              <a:t>de tu risa leve</a:t>
            </a:r>
          </a:p>
          <a:p>
            <a:pPr>
              <a:buNone/>
            </a:pPr>
            <a:r>
              <a:rPr lang="en-US"/>
              <a:t>que es como un cantar,</a:t>
            </a:r>
          </a:p>
          <a:p>
            <a:pPr>
              <a:buNone/>
            </a:pPr>
            <a:r>
              <a:rPr lang="en-US"/>
              <a:t>Ella aquieta mi herida,</a:t>
            </a:r>
          </a:p>
          <a:p>
            <a:pPr>
              <a:buNone/>
            </a:pPr>
            <a:r>
              <a:rPr lang="en-US"/>
              <a:t>todo, todo se olvida</a:t>
            </a:r>
          </a:p>
          <a:p>
            <a:pPr>
              <a:buNone/>
            </a:pPr>
            <a:r>
              <a:rPr lang="en-US"/>
              <a:t>El dia que me quieras</a:t>
            </a:r>
          </a:p>
          <a:p>
            <a:pPr>
              <a:buNone/>
            </a:pPr>
            <a:r>
              <a:rPr lang="en-US"/>
              <a:t>la rosa que engalana</a:t>
            </a:r>
          </a:p>
          <a:p>
            <a:pPr>
              <a:buNone/>
            </a:pPr>
            <a:r>
              <a:rPr lang="en-US"/>
              <a:t>se vestira de fiesta</a:t>
            </a:r>
          </a:p>
          <a:p>
            <a:pPr>
              <a:buNone/>
            </a:pPr>
            <a:r>
              <a:rPr lang="en-US"/>
              <a:t>con su mejor color.</a:t>
            </a:r>
          </a:p>
          <a:p>
            <a:pPr>
              <a:buNone/>
            </a:pPr>
            <a:endParaRPr lang="en-US"/>
          </a:p>
        </p:txBody>
      </p:sp>
      <p:sp>
        <p:nvSpPr>
          <p:cNvPr id="6" name="Content Placeholder 5"/>
          <p:cNvSpPr>
            <a:spLocks noGrp="1"/>
          </p:cNvSpPr>
          <p:nvPr>
            <p:ph sz="quarter" idx="2"/>
          </p:nvPr>
        </p:nvSpPr>
        <p:spPr>
          <a:xfrm>
            <a:off x="4844901" y="1589567"/>
            <a:ext cx="3886200" cy="4900132"/>
          </a:xfrm>
        </p:spPr>
        <p:txBody>
          <a:bodyPr>
            <a:normAutofit fontScale="62500" lnSpcReduction="20000"/>
          </a:bodyPr>
          <a:lstStyle/>
          <a:p>
            <a:pPr>
              <a:buNone/>
            </a:pPr>
            <a:r>
              <a:rPr lang="en-US"/>
              <a:t>Y al viento las campanas</a:t>
            </a:r>
          </a:p>
          <a:p>
            <a:pPr>
              <a:buNone/>
            </a:pPr>
            <a:r>
              <a:rPr lang="en-US"/>
              <a:t>diran que ya eres mia</a:t>
            </a:r>
          </a:p>
          <a:p>
            <a:pPr>
              <a:buNone/>
            </a:pPr>
            <a:r>
              <a:rPr lang="en-US"/>
              <a:t>y locas las fontanas</a:t>
            </a:r>
          </a:p>
          <a:p>
            <a:pPr>
              <a:buNone/>
            </a:pPr>
            <a:r>
              <a:rPr lang="en-US"/>
              <a:t>se contarn su amor.</a:t>
            </a:r>
          </a:p>
          <a:p>
            <a:pPr>
              <a:buNone/>
            </a:pPr>
            <a:r>
              <a:rPr lang="en-US"/>
              <a:t>La noche que me quieras</a:t>
            </a:r>
          </a:p>
          <a:p>
            <a:pPr>
              <a:buNone/>
            </a:pPr>
            <a:r>
              <a:rPr lang="en-US"/>
              <a:t>desde el azul del cielo</a:t>
            </a:r>
          </a:p>
          <a:p>
            <a:pPr>
              <a:buNone/>
            </a:pPr>
            <a:r>
              <a:rPr lang="en-US"/>
              <a:t>las estrellas celosas</a:t>
            </a:r>
          </a:p>
          <a:p>
            <a:pPr>
              <a:buNone/>
            </a:pPr>
            <a:r>
              <a:rPr lang="en-US"/>
              <a:t>nos mirarn pasar.</a:t>
            </a:r>
          </a:p>
          <a:p>
            <a:pPr>
              <a:buNone/>
            </a:pPr>
            <a:r>
              <a:rPr lang="en-US"/>
              <a:t>Y un rayo misterioso</a:t>
            </a:r>
          </a:p>
          <a:p>
            <a:pPr>
              <a:buNone/>
            </a:pPr>
            <a:r>
              <a:rPr lang="en-US"/>
              <a:t>hara nido en tu pelo</a:t>
            </a:r>
          </a:p>
          <a:p>
            <a:pPr>
              <a:buNone/>
            </a:pPr>
            <a:r>
              <a:rPr lang="en-US"/>
              <a:t>lucirnaga curiosa</a:t>
            </a:r>
          </a:p>
          <a:p>
            <a:pPr>
              <a:buNone/>
            </a:pPr>
            <a:r>
              <a:rPr lang="en-US"/>
              <a:t>que vear que eres</a:t>
            </a:r>
          </a:p>
          <a:p>
            <a:pPr>
              <a:buNone/>
            </a:pPr>
            <a:r>
              <a:rPr lang="en-US"/>
              <a:t>mi consuelo.</a:t>
            </a:r>
          </a:p>
          <a:p>
            <a:pPr>
              <a:buNone/>
            </a:pPr>
            <a:endParaRPr lang="en-US"/>
          </a:p>
        </p:txBody>
      </p:sp>
      <p:sp>
        <p:nvSpPr>
          <p:cNvPr id="2" name="Footer Placeholder 1"/>
          <p:cNvSpPr>
            <a:spLocks noGrp="1"/>
          </p:cNvSpPr>
          <p:nvPr>
            <p:ph type="ftr" sz="quarter" idx="17"/>
          </p:nvPr>
        </p:nvSpPr>
        <p:spPr/>
        <p:txBody>
          <a:bodyPr/>
          <a:lstStyle/>
          <a:p>
            <a:r>
              <a:rPr lang="en-US" smtClean="0"/>
              <a:t>Laura Terrill</a:t>
            </a:r>
            <a:endParaRPr lang="en-US"/>
          </a:p>
        </p:txBody>
      </p:sp>
    </p:spTree>
    <p:extLst>
      <p:ext uri="{BB962C8B-B14F-4D97-AF65-F5344CB8AC3E}">
        <p14:creationId xmlns:p14="http://schemas.microsoft.com/office/powerpoint/2010/main" val="19489509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PACE</a:t>
            </a:r>
          </a:p>
        </p:txBody>
      </p:sp>
      <p:sp>
        <p:nvSpPr>
          <p:cNvPr id="4" name="Content Placeholder 3"/>
          <p:cNvSpPr>
            <a:spLocks noGrp="1"/>
          </p:cNvSpPr>
          <p:nvPr>
            <p:ph sz="quarter" idx="1"/>
          </p:nvPr>
        </p:nvSpPr>
        <p:spPr/>
        <p:txBody>
          <a:bodyPr>
            <a:noAutofit/>
          </a:bodyPr>
          <a:lstStyle/>
          <a:p>
            <a:pPr>
              <a:buNone/>
            </a:pPr>
            <a:r>
              <a:rPr lang="en-US" sz="1800" b="1" smtClean="0">
                <a:solidFill>
                  <a:srgbClr val="C0504D"/>
                </a:solidFill>
              </a:rPr>
              <a:t>A.  Presentation</a:t>
            </a:r>
            <a:endParaRPr lang="en-US" sz="1800" smtClean="0"/>
          </a:p>
          <a:p>
            <a:pPr marL="182880" indent="-182880">
              <a:spcBef>
                <a:spcPts val="0"/>
              </a:spcBef>
              <a:buFont typeface="+mj-lt"/>
              <a:buAutoNum type="arabicPeriod"/>
            </a:pPr>
            <a:r>
              <a:rPr lang="en-US" sz="2000" smtClean="0"/>
              <a:t>Teacher shows magazine photos and posters of Luis Miguel with his music playing, in the background As a class. discuss Luis Miguel and who he is </a:t>
            </a:r>
          </a:p>
          <a:p>
            <a:pPr marL="182880" indent="-182880">
              <a:spcBef>
                <a:spcPts val="0"/>
              </a:spcBef>
              <a:buFont typeface="+mj-lt"/>
              <a:buAutoNum type="arabicPeriod"/>
            </a:pPr>
            <a:r>
              <a:rPr lang="en-US" sz="2000" smtClean="0"/>
              <a:t>Students listen to the song, 'El día que me quieras.'  Teacher will use question techniques to elicit the future form of verbs; ¿Cómo será el hombre/la mujer de sus sueños?  ¿Será guapo/a  .....</a:t>
            </a:r>
          </a:p>
          <a:p>
            <a:pPr marL="0" indent="-342900">
              <a:buNone/>
            </a:pPr>
            <a:r>
              <a:rPr lang="en-US" sz="1800" b="1" smtClean="0">
                <a:solidFill>
                  <a:srgbClr val="C0504D"/>
                </a:solidFill>
              </a:rPr>
              <a:t>B. Attention to form</a:t>
            </a:r>
            <a:endParaRPr lang="en-US" sz="1800" smtClean="0"/>
          </a:p>
          <a:p>
            <a:pPr marL="182880" indent="-182880">
              <a:spcBef>
                <a:spcPts val="0"/>
              </a:spcBef>
              <a:buFont typeface="+mj-lt"/>
              <a:buAutoNum type="arabicPeriod"/>
            </a:pPr>
            <a:r>
              <a:rPr lang="en-US" sz="2000" smtClean="0"/>
              <a:t>Give students cloze activity of the song. </a:t>
            </a:r>
          </a:p>
          <a:p>
            <a:pPr marL="182880" indent="-182880">
              <a:spcBef>
                <a:spcPts val="0"/>
              </a:spcBef>
              <a:buFont typeface="+mj-lt"/>
              <a:buAutoNum type="arabicPeriod"/>
            </a:pPr>
            <a:r>
              <a:rPr lang="en-US" sz="2000" smtClean="0"/>
              <a:t>Students listen to the song and fill in the blanks with the correct form of the verb in the future tense.</a:t>
            </a:r>
          </a:p>
          <a:p>
            <a:pPr marL="0" indent="-342900">
              <a:buNone/>
            </a:pPr>
            <a:endParaRPr lang="en-US" sz="1800" smtClean="0"/>
          </a:p>
        </p:txBody>
      </p:sp>
      <p:sp>
        <p:nvSpPr>
          <p:cNvPr id="5" name="TextBox 4"/>
          <p:cNvSpPr txBox="1"/>
          <p:nvPr/>
        </p:nvSpPr>
        <p:spPr>
          <a:xfrm>
            <a:off x="3477421" y="6096000"/>
            <a:ext cx="5288627" cy="369332"/>
          </a:xfrm>
          <a:prstGeom prst="rect">
            <a:avLst/>
          </a:prstGeom>
          <a:noFill/>
        </p:spPr>
        <p:txBody>
          <a:bodyPr wrap="none" rtlCol="0">
            <a:spAutoFit/>
          </a:bodyPr>
          <a:lstStyle/>
          <a:p>
            <a:r>
              <a:rPr lang="en-US"/>
              <a:t>http://web.cortland.edu/flteach/lessons/pace.html</a:t>
            </a:r>
          </a:p>
        </p:txBody>
      </p:sp>
      <p:sp>
        <p:nvSpPr>
          <p:cNvPr id="3" name="Footer Placeholder 2"/>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450448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Title 11"/>
          <p:cNvSpPr>
            <a:spLocks noGrp="1"/>
          </p:cNvSpPr>
          <p:nvPr>
            <p:ph type="title"/>
          </p:nvPr>
        </p:nvSpPr>
        <p:spPr/>
        <p:txBody>
          <a:bodyPr/>
          <a:lstStyle/>
          <a:p>
            <a:r>
              <a:rPr lang="en-US">
                <a:ea typeface="ＭＳ Ｐゴシック" pitchFamily="-112" charset="-128"/>
                <a:cs typeface="ＭＳ Ｐゴシック" pitchFamily="-112" charset="-128"/>
              </a:rPr>
              <a:t>Conventions</a:t>
            </a:r>
          </a:p>
        </p:txBody>
      </p:sp>
      <p:sp>
        <p:nvSpPr>
          <p:cNvPr id="257027" name="Footer Placeholder 3"/>
          <p:cNvSpPr>
            <a:spLocks noGrp="1"/>
          </p:cNvSpPr>
          <p:nvPr>
            <p:ph type="ftr" sz="quarter" idx="11"/>
          </p:nvPr>
        </p:nvSpPr>
        <p:spPr bwMode="auto">
          <a:prstGeom prst="rect">
            <a:avLst/>
          </a:prstGeom>
          <a:noFill/>
          <a:ln>
            <a:miter lim="800000"/>
            <a:headEnd/>
            <a:tailEnd/>
          </a:ln>
        </p:spPr>
        <p:txBody>
          <a:bodyPr wrap="square" lIns="91440" tIns="45720" rIns="91440" bIns="45720" numCol="1" anchor="t" anchorCtr="0" compatLnSpc="1">
            <a:prstTxWarp prst="textNoShape">
              <a:avLst/>
            </a:prstTxWarp>
          </a:bodyPr>
          <a:lstStyle/>
          <a:p>
            <a:r>
              <a:rPr lang="en-US" smtClean="0">
                <a:latin typeface="Arial" pitchFamily="-112" charset="0"/>
                <a:ea typeface="ＭＳ Ｐゴシック" pitchFamily="-112" charset="-128"/>
                <a:cs typeface="ＭＳ Ｐゴシック" pitchFamily="-112" charset="-128"/>
              </a:rPr>
              <a:t>Laura Terrill</a:t>
            </a:r>
          </a:p>
        </p:txBody>
      </p:sp>
      <p:sp>
        <p:nvSpPr>
          <p:cNvPr id="8" name="Content Placeholder 5"/>
          <p:cNvSpPr txBox="1">
            <a:spLocks/>
          </p:cNvSpPr>
          <p:nvPr/>
        </p:nvSpPr>
        <p:spPr>
          <a:xfrm>
            <a:off x="4975225" y="1828800"/>
            <a:ext cx="3559175" cy="3609975"/>
          </a:xfrm>
          <a:prstGeom prst="rect">
            <a:avLst/>
          </a:prstGeom>
          <a:ln>
            <a:noFill/>
          </a:ln>
        </p:spPr>
        <p:style>
          <a:lnRef idx="2">
            <a:schemeClr val="accent2"/>
          </a:lnRef>
          <a:fillRef idx="1">
            <a:schemeClr val="lt1"/>
          </a:fillRef>
          <a:effectRef idx="0">
            <a:schemeClr val="accent2"/>
          </a:effectRef>
          <a:fontRef idx="minor">
            <a:schemeClr val="dk1"/>
          </a:fontRef>
        </p:style>
        <p:txBody>
          <a:bodyPr anchor="ctr">
            <a:normAutofit/>
          </a:bodyPr>
          <a:lstStyle/>
          <a:p>
            <a:pPr marL="342900" indent="-342900" defTabSz="457200" eaLnBrk="1" fontAlgn="auto" hangingPunct="1">
              <a:spcBef>
                <a:spcPct val="20000"/>
              </a:spcBef>
              <a:spcAft>
                <a:spcPts val="600"/>
              </a:spcAft>
              <a:buClr>
                <a:schemeClr val="accent1"/>
              </a:buClr>
              <a:defRPr/>
            </a:pPr>
            <a:endParaRPr lang="en-US" sz="2000">
              <a:solidFill>
                <a:schemeClr val="tx1"/>
              </a:solidFill>
            </a:endParaRPr>
          </a:p>
          <a:p>
            <a:pPr marL="342900" indent="-342900" defTabSz="457200" eaLnBrk="1" fontAlgn="auto" hangingPunct="1">
              <a:spcBef>
                <a:spcPct val="20000"/>
              </a:spcBef>
              <a:spcAft>
                <a:spcPts val="600"/>
              </a:spcAft>
              <a:buClr>
                <a:schemeClr val="accent6"/>
              </a:buClr>
              <a:buFont typeface="Arial"/>
              <a:buChar char="•"/>
              <a:defRPr/>
            </a:pPr>
            <a:endParaRPr lang="en-US" sz="2000"/>
          </a:p>
          <a:p>
            <a:pPr marL="342900" indent="-342900" defTabSz="457200" eaLnBrk="1" fontAlgn="auto" hangingPunct="1">
              <a:spcBef>
                <a:spcPct val="20000"/>
              </a:spcBef>
              <a:spcAft>
                <a:spcPts val="600"/>
              </a:spcAft>
              <a:buClr>
                <a:schemeClr val="accent1"/>
              </a:buClr>
              <a:buFont typeface="Wingdings 2" charset="2"/>
              <a:buChar char=""/>
              <a:defRPr/>
            </a:pPr>
            <a:endParaRPr lang="en-US" sz="2000">
              <a:solidFill>
                <a:schemeClr val="tx1"/>
              </a:solidFill>
            </a:endParaRPr>
          </a:p>
          <a:p>
            <a:pPr marL="342900" indent="-342900" defTabSz="457200" eaLnBrk="1" fontAlgn="auto" hangingPunct="1">
              <a:spcBef>
                <a:spcPct val="20000"/>
              </a:spcBef>
              <a:spcAft>
                <a:spcPts val="600"/>
              </a:spcAft>
              <a:buClr>
                <a:schemeClr val="accent1"/>
              </a:buClr>
              <a:buFont typeface="Wingdings 2" charset="2"/>
              <a:buChar char=""/>
              <a:defRPr/>
            </a:pPr>
            <a:endParaRPr lang="en-US" sz="2000"/>
          </a:p>
          <a:p>
            <a:pPr marL="342900" indent="-342900" defTabSz="457200" eaLnBrk="1" fontAlgn="auto" hangingPunct="1">
              <a:spcBef>
                <a:spcPct val="20000"/>
              </a:spcBef>
              <a:spcAft>
                <a:spcPts val="600"/>
              </a:spcAft>
              <a:buClr>
                <a:schemeClr val="accent1"/>
              </a:buClr>
              <a:buFont typeface="Wingdings 2" charset="2"/>
              <a:buChar char=""/>
              <a:defRPr/>
            </a:pPr>
            <a:endParaRPr lang="en-US" sz="2000">
              <a:solidFill>
                <a:schemeClr val="tx1"/>
              </a:solidFill>
            </a:endParaRPr>
          </a:p>
          <a:p>
            <a:pPr marL="342900" indent="-342900" defTabSz="457200" eaLnBrk="1" fontAlgn="auto" hangingPunct="1">
              <a:spcBef>
                <a:spcPct val="20000"/>
              </a:spcBef>
              <a:spcAft>
                <a:spcPts val="600"/>
              </a:spcAft>
              <a:buClr>
                <a:schemeClr val="accent1"/>
              </a:buClr>
              <a:buFont typeface="Wingdings 2" charset="2"/>
              <a:buNone/>
              <a:defRPr/>
            </a:pPr>
            <a:endParaRPr lang="en-US" sz="2000">
              <a:solidFill>
                <a:schemeClr val="tx1"/>
              </a:solidFill>
            </a:endParaRPr>
          </a:p>
        </p:txBody>
      </p:sp>
      <p:sp>
        <p:nvSpPr>
          <p:cNvPr id="10" name="TextBox 9"/>
          <p:cNvSpPr txBox="1">
            <a:spLocks noChangeArrowheads="1"/>
          </p:cNvSpPr>
          <p:nvPr/>
        </p:nvSpPr>
        <p:spPr bwMode="auto">
          <a:xfrm>
            <a:off x="1147809" y="4462463"/>
            <a:ext cx="7000783" cy="1569660"/>
          </a:xfrm>
          <a:prstGeom prst="rect">
            <a:avLst/>
          </a:prstGeom>
          <a:noFill/>
          <a:ln w="9525">
            <a:noFill/>
            <a:miter lim="800000"/>
            <a:headEnd/>
            <a:tailEnd/>
          </a:ln>
        </p:spPr>
        <p:txBody>
          <a:bodyPr wrap="square">
            <a:prstTxWarp prst="textNoShape">
              <a:avLst/>
            </a:prstTxWarp>
            <a:spAutoFit/>
          </a:bodyPr>
          <a:lstStyle/>
          <a:p>
            <a:pPr algn="ctr"/>
            <a:r>
              <a:rPr lang="en-US" sz="2400"/>
              <a:t>“It has now become conventional wisdom…… that the best way to teach conventions is by example, using texts students create.”</a:t>
            </a:r>
          </a:p>
          <a:p>
            <a:pPr algn="r"/>
            <a:r>
              <a:rPr lang="en-US" sz="2400" i="1"/>
              <a:t>--Culham</a:t>
            </a:r>
          </a:p>
        </p:txBody>
      </p:sp>
      <p:graphicFrame>
        <p:nvGraphicFramePr>
          <p:cNvPr id="15" name="Table 14"/>
          <p:cNvGraphicFramePr>
            <a:graphicFrameLocks noGrp="1"/>
          </p:cNvGraphicFramePr>
          <p:nvPr/>
        </p:nvGraphicFramePr>
        <p:xfrm>
          <a:off x="533400" y="1600200"/>
          <a:ext cx="8229600" cy="2743200"/>
        </p:xfrm>
        <a:graphic>
          <a:graphicData uri="http://schemas.openxmlformats.org/drawingml/2006/table">
            <a:tbl>
              <a:tblPr firstRow="1" bandRow="1">
                <a:tableStyleId>{69CF1AB2-1976-4502-BF36-3FF5EA218861}</a:tableStyleId>
              </a:tblPr>
              <a:tblGrid>
                <a:gridCol w="3124200"/>
                <a:gridCol w="1905000"/>
                <a:gridCol w="3200400"/>
              </a:tblGrid>
              <a:tr h="383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a:t>Correct use of all conventions</a:t>
                      </a:r>
                    </a:p>
                  </a:txBody>
                  <a:tcPr anchor="ctr"/>
                </a:tc>
                <a:tc>
                  <a:txBody>
                    <a:bodyPr/>
                    <a:lstStyle/>
                    <a:p>
                      <a:pPr algn="l"/>
                      <a:endParaRPr lang="en-US" sz="2400" b="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u="none" strike="noStrike" kern="1200" cap="none" spc="0" normalizeH="0" baseline="0" noProof="0">
                          <a:ln>
                            <a:noFill/>
                          </a:ln>
                          <a:effectLst/>
                          <a:uLnTx/>
                          <a:uFillTx/>
                        </a:rPr>
                        <a:t>Risk-taking</a:t>
                      </a:r>
                    </a:p>
                  </a:txBody>
                  <a:tcPr anchor="ctr"/>
                </a:tc>
              </a:tr>
              <a:tr h="383540">
                <a:tc>
                  <a:txBody>
                    <a:bodyPr/>
                    <a:lstStyle/>
                    <a:p>
                      <a:pPr algn="l">
                        <a:buClr>
                          <a:schemeClr val="accent6"/>
                        </a:buClr>
                      </a:pPr>
                      <a:endParaRPr lang="en-US" sz="2400" b="0"/>
                    </a:p>
                    <a:p>
                      <a:pPr lvl="0" algn="l">
                        <a:buClr>
                          <a:schemeClr val="accent6"/>
                        </a:buClr>
                      </a:pPr>
                      <a:r>
                        <a:rPr lang="en-US" sz="2400" b="0"/>
                        <a:t>Writing errors are bad, they are indicators of failure</a:t>
                      </a:r>
                    </a:p>
                    <a:p>
                      <a:pPr algn="l"/>
                      <a:endParaRPr lang="en-US" sz="2400" b="0"/>
                    </a:p>
                  </a:txBody>
                  <a:tcPr anchor="ctr"/>
                </a:tc>
                <a:tc>
                  <a:txBody>
                    <a:bodyPr/>
                    <a:lstStyle/>
                    <a:p>
                      <a:pPr algn="l"/>
                      <a:endParaRPr lang="en-US" sz="2400" b="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a:t>Writing errors are good, they are opportunities for instruction</a:t>
                      </a:r>
                    </a:p>
                  </a:txBody>
                  <a:tcPr anchor="ctr"/>
                </a:tc>
              </a:tr>
            </a:tbl>
          </a:graphicData>
        </a:graphic>
      </p:graphicFrame>
      <p:sp>
        <p:nvSpPr>
          <p:cNvPr id="13" name="Right Arrow 12"/>
          <p:cNvSpPr/>
          <p:nvPr/>
        </p:nvSpPr>
        <p:spPr>
          <a:xfrm>
            <a:off x="4267200" y="1981200"/>
            <a:ext cx="733778" cy="16933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9" name="Right Arrow 18"/>
          <p:cNvSpPr/>
          <p:nvPr/>
        </p:nvSpPr>
        <p:spPr>
          <a:xfrm>
            <a:off x="4267200" y="3200400"/>
            <a:ext cx="733778" cy="16933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373938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PACE</a:t>
            </a:r>
          </a:p>
        </p:txBody>
      </p:sp>
      <p:sp>
        <p:nvSpPr>
          <p:cNvPr id="4" name="Content Placeholder 3"/>
          <p:cNvSpPr>
            <a:spLocks noGrp="1"/>
          </p:cNvSpPr>
          <p:nvPr>
            <p:ph sz="quarter" idx="1"/>
          </p:nvPr>
        </p:nvSpPr>
        <p:spPr/>
        <p:txBody>
          <a:bodyPr>
            <a:noAutofit/>
          </a:bodyPr>
          <a:lstStyle/>
          <a:p>
            <a:pPr marL="0" indent="-342900">
              <a:buNone/>
            </a:pPr>
            <a:r>
              <a:rPr lang="en-US" sz="2000" b="1" smtClean="0">
                <a:solidFill>
                  <a:schemeClr val="accent2"/>
                </a:solidFill>
              </a:rPr>
              <a:t>C.  Co-Construction</a:t>
            </a:r>
            <a:endParaRPr lang="en-US" sz="1800" b="1" smtClean="0">
              <a:solidFill>
                <a:schemeClr val="accent2"/>
              </a:solidFill>
            </a:endParaRPr>
          </a:p>
          <a:p>
            <a:pPr marL="182880" indent="-182880">
              <a:spcBef>
                <a:spcPts val="0"/>
              </a:spcBef>
              <a:buFont typeface="+mj-lt"/>
              <a:buAutoNum type="arabicPeriod"/>
            </a:pPr>
            <a:r>
              <a:rPr lang="en-US" sz="2000" smtClean="0"/>
              <a:t>As a class. review the correct verb forms in the cloze activity </a:t>
            </a:r>
          </a:p>
          <a:p>
            <a:pPr marL="182880" indent="-182880">
              <a:spcBef>
                <a:spcPts val="0"/>
              </a:spcBef>
              <a:buFont typeface="+mj-lt"/>
              <a:buAutoNum type="arabicPeriod"/>
            </a:pPr>
            <a:r>
              <a:rPr lang="en-US" sz="2000" smtClean="0"/>
              <a:t>List verbs on the board (Regular and irregular) </a:t>
            </a:r>
          </a:p>
          <a:p>
            <a:pPr marL="182880" indent="-182880">
              <a:spcBef>
                <a:spcPts val="0"/>
              </a:spcBef>
              <a:buFont typeface="+mj-lt"/>
              <a:buAutoNum type="arabicPeriod"/>
            </a:pPr>
            <a:r>
              <a:rPr lang="en-US" sz="2000" smtClean="0"/>
              <a:t>Discuss formation of the verbs and add other irregular forms</a:t>
            </a:r>
          </a:p>
          <a:p>
            <a:pPr marL="0" indent="-342900">
              <a:buNone/>
            </a:pPr>
            <a:endParaRPr lang="en-US" sz="1800" smtClean="0"/>
          </a:p>
          <a:p>
            <a:pPr marL="0" indent="-342900">
              <a:buNone/>
            </a:pPr>
            <a:r>
              <a:rPr lang="en-US" sz="2000" b="1" smtClean="0">
                <a:solidFill>
                  <a:srgbClr val="C0504D"/>
                </a:solidFill>
              </a:rPr>
              <a:t>D. Extension</a:t>
            </a:r>
            <a:endParaRPr lang="en-US" sz="1800" b="1" smtClean="0">
              <a:solidFill>
                <a:srgbClr val="C0504D"/>
              </a:solidFill>
            </a:endParaRPr>
          </a:p>
          <a:p>
            <a:pPr marL="182880" indent="-182880">
              <a:spcBef>
                <a:spcPts val="0"/>
              </a:spcBef>
              <a:buFont typeface="+mj-lt"/>
              <a:buAutoNum type="arabicPeriod"/>
            </a:pPr>
            <a:r>
              <a:rPr lang="en-US" sz="2000" smtClean="0"/>
              <a:t>Students will answer the question "How will the world change when you fall in love?" by giving 5 examples in Spanish. </a:t>
            </a:r>
          </a:p>
          <a:p>
            <a:pPr marL="182880" indent="-182880">
              <a:spcBef>
                <a:spcPts val="0"/>
              </a:spcBef>
              <a:buFont typeface="+mj-lt"/>
              <a:buAutoNum type="arabicPeriod"/>
            </a:pPr>
            <a:r>
              <a:rPr lang="en-US" sz="2000" smtClean="0"/>
              <a:t>Divide groups by sex and students compare and choose most popular answers. </a:t>
            </a:r>
          </a:p>
          <a:p>
            <a:pPr marL="182880" indent="-182880">
              <a:spcBef>
                <a:spcPts val="0"/>
              </a:spcBef>
              <a:buFont typeface="+mj-lt"/>
              <a:buAutoNum type="arabicPeriod"/>
            </a:pPr>
            <a:r>
              <a:rPr lang="en-US" sz="2000" smtClean="0"/>
              <a:t>As a class, list examples on the board under 2 headings: boys and girls  Compare similarities and differences and discuss "'Who is more romantic'?". OR  "what will the man (woman) of your dreams be like?"</a:t>
            </a:r>
            <a:endParaRPr lang="en-US" sz="2000"/>
          </a:p>
        </p:txBody>
      </p:sp>
      <p:sp>
        <p:nvSpPr>
          <p:cNvPr id="5" name="TextBox 4"/>
          <p:cNvSpPr txBox="1"/>
          <p:nvPr/>
        </p:nvSpPr>
        <p:spPr>
          <a:xfrm>
            <a:off x="3477421" y="6096000"/>
            <a:ext cx="5288627" cy="369332"/>
          </a:xfrm>
          <a:prstGeom prst="rect">
            <a:avLst/>
          </a:prstGeom>
          <a:noFill/>
        </p:spPr>
        <p:txBody>
          <a:bodyPr wrap="none" rtlCol="0">
            <a:spAutoFit/>
          </a:bodyPr>
          <a:lstStyle/>
          <a:p>
            <a:r>
              <a:rPr lang="en-US"/>
              <a:t>http://web.cortland.edu/flteach/lessons/pace.html</a:t>
            </a:r>
          </a:p>
        </p:txBody>
      </p:sp>
      <p:sp>
        <p:nvSpPr>
          <p:cNvPr id="3" name="Footer Placeholder 2"/>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8016467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3"/>
          <p:cNvSpPr>
            <a:spLocks noGrp="1"/>
          </p:cNvSpPr>
          <p:nvPr>
            <p:ph type="title"/>
          </p:nvPr>
        </p:nvSpPr>
        <p:spPr/>
        <p:txBody>
          <a:bodyPr/>
          <a:lstStyle/>
          <a:p>
            <a:pPr>
              <a:defRPr/>
            </a:pPr>
            <a:r>
              <a:rPr lang="en-US" sz="3200">
                <a:latin typeface="Calibri" charset="0"/>
                <a:ea typeface="Calibri" charset="0"/>
                <a:cs typeface="Calibri" charset="0"/>
              </a:rPr>
              <a:t>Structured Writings     </a:t>
            </a:r>
            <a:r>
              <a:rPr lang="en-US" sz="2800" i="1">
                <a:solidFill>
                  <a:schemeClr val="accent6">
                    <a:lumMod val="75000"/>
                  </a:schemeClr>
                </a:solidFill>
                <a:latin typeface="Calibri" charset="0"/>
                <a:ea typeface="Calibri" charset="0"/>
                <a:cs typeface="Calibri" charset="0"/>
              </a:rPr>
              <a:t>Consider the difference……</a:t>
            </a:r>
          </a:p>
        </p:txBody>
      </p:sp>
      <p:sp>
        <p:nvSpPr>
          <p:cNvPr id="200707" name="TextBox 6"/>
          <p:cNvSpPr txBox="1">
            <a:spLocks noChangeArrowheads="1"/>
          </p:cNvSpPr>
          <p:nvPr/>
        </p:nvSpPr>
        <p:spPr bwMode="auto">
          <a:xfrm>
            <a:off x="533400" y="1625600"/>
            <a:ext cx="8077200" cy="400110"/>
          </a:xfrm>
          <a:prstGeom prst="rect">
            <a:avLst/>
          </a:prstGeom>
          <a:noFill/>
          <a:ln w="9525">
            <a:noFill/>
            <a:miter lim="800000"/>
            <a:headEnd/>
            <a:tailEnd/>
          </a:ln>
        </p:spPr>
        <p:txBody>
          <a:bodyPr>
            <a:prstTxWarp prst="textNoShape">
              <a:avLst/>
            </a:prstTxWarp>
            <a:spAutoFit/>
          </a:bodyPr>
          <a:lstStyle/>
          <a:p>
            <a:r>
              <a:rPr lang="en-US" sz="2000">
                <a:ea typeface="Calibri" pitchFamily="-107" charset="0"/>
                <a:cs typeface="Calibri" pitchFamily="-107" charset="0"/>
              </a:rPr>
              <a:t>Comment on a current event:</a:t>
            </a:r>
            <a:endParaRPr lang="en-US" sz="2000"/>
          </a:p>
        </p:txBody>
      </p:sp>
      <p:graphicFrame>
        <p:nvGraphicFramePr>
          <p:cNvPr id="9" name="Table 8"/>
          <p:cNvGraphicFramePr>
            <a:graphicFrameLocks noGrp="1"/>
          </p:cNvGraphicFramePr>
          <p:nvPr/>
        </p:nvGraphicFramePr>
        <p:xfrm>
          <a:off x="533400" y="2286000"/>
          <a:ext cx="8077200" cy="3633005"/>
        </p:xfrm>
        <a:graphic>
          <a:graphicData uri="http://schemas.openxmlformats.org/drawingml/2006/table">
            <a:tbl>
              <a:tblPr firstRow="1" bandRow="1">
                <a:tableStyleId>{5C22544A-7EE6-4342-B048-85BDC9FD1C3A}</a:tableStyleId>
              </a:tblPr>
              <a:tblGrid>
                <a:gridCol w="4038600"/>
                <a:gridCol w="4038600"/>
              </a:tblGrid>
              <a:tr h="405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a:solidFill>
                            <a:schemeClr val="tx2"/>
                          </a:solidFill>
                          <a:latin typeface="Calibri"/>
                          <a:cs typeface="Calibri"/>
                        </a:rPr>
                        <a:t>Include:</a:t>
                      </a:r>
                    </a:p>
                  </a:txBody>
                  <a:tcPr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a:solidFill>
                            <a:schemeClr val="tx2"/>
                          </a:solidFill>
                          <a:latin typeface="Calibri"/>
                          <a:cs typeface="Calibri"/>
                        </a:rPr>
                        <a:t>Include:</a:t>
                      </a:r>
                    </a:p>
                  </a:txBody>
                  <a:tcPr anchor="ctr">
                    <a:solidFill>
                      <a:schemeClr val="accent1">
                        <a:lumMod val="20000"/>
                        <a:lumOff val="80000"/>
                      </a:schemeClr>
                    </a:solidFill>
                  </a:tcPr>
                </a:tc>
              </a:tr>
              <a:tr h="3175805">
                <a:tc>
                  <a:txBody>
                    <a:bodyPr/>
                    <a:lstStyle/>
                    <a:p>
                      <a:pPr>
                        <a:buClr>
                          <a:schemeClr val="accent6">
                            <a:lumMod val="75000"/>
                          </a:schemeClr>
                        </a:buClr>
                        <a:buFont typeface="Arial"/>
                        <a:buChar char="•"/>
                      </a:pPr>
                      <a:r>
                        <a:rPr lang="en-US" sz="2800">
                          <a:solidFill>
                            <a:schemeClr val="tx2"/>
                          </a:solidFill>
                          <a:latin typeface="Calibri"/>
                          <a:cs typeface="Calibri"/>
                        </a:rPr>
                        <a:t> </a:t>
                      </a:r>
                      <a:r>
                        <a:rPr lang="en-US" sz="2400">
                          <a:solidFill>
                            <a:schemeClr val="tx2"/>
                          </a:solidFill>
                          <a:latin typeface="Calibri"/>
                          <a:cs typeface="Calibri"/>
                        </a:rPr>
                        <a:t>a verb that uses “avoir”</a:t>
                      </a:r>
                    </a:p>
                    <a:p>
                      <a:pPr>
                        <a:buClr>
                          <a:schemeClr val="accent6">
                            <a:lumMod val="75000"/>
                          </a:schemeClr>
                        </a:buClr>
                        <a:buFontTx/>
                        <a:buChar char="•"/>
                      </a:pPr>
                      <a:r>
                        <a:rPr lang="en-US" sz="2400">
                          <a:solidFill>
                            <a:schemeClr val="tx2"/>
                          </a:solidFill>
                          <a:latin typeface="Calibri"/>
                          <a:cs typeface="Calibri"/>
                        </a:rPr>
                        <a:t> a verb that uses “</a:t>
                      </a:r>
                      <a:r>
                        <a:rPr lang="en-US" altLang="ja-JP" sz="2400">
                          <a:solidFill>
                            <a:schemeClr val="tx2"/>
                          </a:solidFill>
                          <a:latin typeface="Calibri"/>
                          <a:cs typeface="Calibri"/>
                        </a:rPr>
                        <a:t>être”</a:t>
                      </a:r>
                    </a:p>
                    <a:p>
                      <a:pPr>
                        <a:buClr>
                          <a:schemeClr val="accent6">
                            <a:lumMod val="75000"/>
                          </a:schemeClr>
                        </a:buClr>
                        <a:buFontTx/>
                        <a:buChar char="•"/>
                      </a:pPr>
                      <a:r>
                        <a:rPr lang="en-US" altLang="ja-JP" sz="2400">
                          <a:solidFill>
                            <a:schemeClr val="tx2"/>
                          </a:solidFill>
                          <a:latin typeface="Calibri"/>
                          <a:cs typeface="Calibri"/>
                        </a:rPr>
                        <a:t> a reflexive verb</a:t>
                      </a:r>
                    </a:p>
                    <a:p>
                      <a:pPr>
                        <a:buClr>
                          <a:schemeClr val="accent6">
                            <a:lumMod val="75000"/>
                          </a:schemeClr>
                        </a:buClr>
                        <a:buFontTx/>
                        <a:buChar char="•"/>
                      </a:pPr>
                      <a:r>
                        <a:rPr lang="en-US" altLang="ja-JP" sz="2400">
                          <a:solidFill>
                            <a:schemeClr val="tx2"/>
                          </a:solidFill>
                          <a:latin typeface="Calibri"/>
                          <a:cs typeface="Calibri"/>
                        </a:rPr>
                        <a:t> two adjectives</a:t>
                      </a:r>
                    </a:p>
                    <a:p>
                      <a:pPr>
                        <a:buClr>
                          <a:schemeClr val="accent6">
                            <a:lumMod val="75000"/>
                          </a:schemeClr>
                        </a:buClr>
                        <a:buFontTx/>
                        <a:buChar char="•"/>
                      </a:pPr>
                      <a:r>
                        <a:rPr lang="en-US" altLang="ja-JP" sz="2400">
                          <a:solidFill>
                            <a:schemeClr val="tx2"/>
                          </a:solidFill>
                          <a:latin typeface="Calibri"/>
                          <a:cs typeface="Calibri"/>
                        </a:rPr>
                        <a:t> two connectors</a:t>
                      </a:r>
                    </a:p>
                    <a:p>
                      <a:pPr>
                        <a:buFont typeface="Arial"/>
                        <a:buChar char="•"/>
                      </a:pPr>
                      <a:endParaRPr lang="en-US"/>
                    </a:p>
                  </a:txBody>
                  <a:tcPr/>
                </a:tc>
                <a:tc>
                  <a:txBody>
                    <a:bodyPr/>
                    <a:lstStyle/>
                    <a:p>
                      <a:pPr>
                        <a:buClr>
                          <a:schemeClr val="accent6">
                            <a:lumMod val="75000"/>
                          </a:schemeClr>
                        </a:buClr>
                        <a:buFont typeface="Arial"/>
                        <a:buChar char="•"/>
                      </a:pPr>
                      <a:r>
                        <a:rPr lang="en-US" sz="2400">
                          <a:solidFill>
                            <a:schemeClr val="tx2"/>
                          </a:solidFill>
                          <a:latin typeface="Calibri"/>
                          <a:cs typeface="Calibri"/>
                        </a:rPr>
                        <a:t>  explain what has happened</a:t>
                      </a:r>
                    </a:p>
                    <a:p>
                      <a:pPr marL="0" indent="274320">
                        <a:spcBef>
                          <a:spcPts val="0"/>
                        </a:spcBef>
                        <a:spcAft>
                          <a:spcPts val="0"/>
                        </a:spcAft>
                        <a:buClr>
                          <a:schemeClr val="accent6">
                            <a:lumMod val="75000"/>
                          </a:schemeClr>
                        </a:buClr>
                        <a:buFont typeface="Arial"/>
                        <a:buChar char="•"/>
                      </a:pPr>
                      <a:r>
                        <a:rPr lang="en-US" sz="2400">
                          <a:solidFill>
                            <a:schemeClr val="tx2"/>
                          </a:solidFill>
                          <a:latin typeface="Calibri"/>
                          <a:cs typeface="Calibri"/>
                        </a:rPr>
                        <a:t>comment on what is     happening</a:t>
                      </a:r>
                    </a:p>
                    <a:p>
                      <a:pPr marL="0" indent="274320">
                        <a:spcBef>
                          <a:spcPts val="0"/>
                        </a:spcBef>
                        <a:spcAft>
                          <a:spcPts val="0"/>
                        </a:spcAft>
                        <a:buClr>
                          <a:schemeClr val="accent6">
                            <a:lumMod val="75000"/>
                          </a:schemeClr>
                        </a:buClr>
                        <a:buFont typeface="Arial"/>
                        <a:buChar char="•"/>
                      </a:pPr>
                      <a:r>
                        <a:rPr lang="en-US" sz="2400">
                          <a:solidFill>
                            <a:schemeClr val="tx2"/>
                          </a:solidFill>
                          <a:latin typeface="Calibri"/>
                          <a:cs typeface="Calibri"/>
                        </a:rPr>
                        <a:t> predict what will happen under different circumstances</a:t>
                      </a:r>
                    </a:p>
                    <a:p>
                      <a:pPr marL="0" indent="274320">
                        <a:spcBef>
                          <a:spcPts val="0"/>
                        </a:spcBef>
                        <a:spcAft>
                          <a:spcPts val="0"/>
                        </a:spcAft>
                        <a:buClr>
                          <a:schemeClr val="accent6">
                            <a:lumMod val="75000"/>
                          </a:schemeClr>
                        </a:buClr>
                        <a:buFont typeface="Arial"/>
                        <a:buChar char="•"/>
                      </a:pPr>
                      <a:r>
                        <a:rPr lang="en-US" sz="2400">
                          <a:solidFill>
                            <a:schemeClr val="tx2"/>
                          </a:solidFill>
                          <a:latin typeface="Calibri"/>
                          <a:cs typeface="Calibri"/>
                        </a:rPr>
                        <a:t>end by giving your thoughts on what should happen</a:t>
                      </a:r>
                    </a:p>
                  </a:txBody>
                  <a:tcPr/>
                </a:tc>
              </a:tr>
            </a:tbl>
          </a:graphicData>
        </a:graphic>
      </p:graphicFrame>
      <p:sp>
        <p:nvSpPr>
          <p:cNvPr id="6" name="Footer Placeholder 5"/>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21119087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jpeg"/>
          <p:cNvPicPr>
            <a:picLocks noChangeAspect="1"/>
          </p:cNvPicPr>
          <p:nvPr/>
        </p:nvPicPr>
        <p:blipFill>
          <a:blip r:embed="rId2"/>
          <a:stretch>
            <a:fillRect/>
          </a:stretch>
        </p:blipFill>
        <p:spPr>
          <a:xfrm>
            <a:off x="391132" y="1600198"/>
            <a:ext cx="1666759" cy="2450592"/>
          </a:xfrm>
          <a:prstGeom prst="rect">
            <a:avLst/>
          </a:prstGeom>
        </p:spPr>
      </p:pic>
      <p:sp>
        <p:nvSpPr>
          <p:cNvPr id="7" name="Rectangle 6"/>
          <p:cNvSpPr/>
          <p:nvPr/>
        </p:nvSpPr>
        <p:spPr>
          <a:xfrm>
            <a:off x="2616200" y="1765300"/>
            <a:ext cx="5663641" cy="3970318"/>
          </a:xfrm>
          <a:prstGeom prst="rect">
            <a:avLst/>
          </a:prstGeom>
        </p:spPr>
        <p:txBody>
          <a:bodyPr wrap="square">
            <a:spAutoFit/>
          </a:bodyPr>
          <a:lstStyle/>
          <a:p>
            <a:r>
              <a:rPr lang="es-ES_tradnl" sz="2800"/>
              <a:t>Write a short description as if you are the one in these pictures. Write as much as you can. Include:</a:t>
            </a:r>
          </a:p>
          <a:p>
            <a:endParaRPr lang="es-ES_tradnl" sz="2800"/>
          </a:p>
          <a:p>
            <a:pPr marL="640080" lvl="1" indent="-182880">
              <a:buFont typeface="Arial"/>
              <a:buChar char="•"/>
            </a:pPr>
            <a:r>
              <a:rPr lang="es-ES_tradnl" sz="2800"/>
              <a:t>personal details – name, age, nationality, where you are from </a:t>
            </a:r>
            <a:endParaRPr lang="en-US" sz="2800"/>
          </a:p>
          <a:p>
            <a:pPr marL="640080" lvl="1" indent="-182880">
              <a:buFont typeface="Arial"/>
              <a:buChar char="•"/>
            </a:pPr>
            <a:r>
              <a:rPr lang="es-ES_tradnl" sz="2800"/>
              <a:t>physical traits and personality traits</a:t>
            </a:r>
            <a:endParaRPr lang="en-US" sz="2800"/>
          </a:p>
          <a:p>
            <a:endParaRPr lang="en-US" sz="2800"/>
          </a:p>
        </p:txBody>
      </p:sp>
      <p:sp>
        <p:nvSpPr>
          <p:cNvPr id="4" name="Title 3"/>
          <p:cNvSpPr>
            <a:spLocks noGrp="1"/>
          </p:cNvSpPr>
          <p:nvPr>
            <p:ph type="title"/>
          </p:nvPr>
        </p:nvSpPr>
        <p:spPr/>
        <p:txBody>
          <a:bodyPr>
            <a:normAutofit/>
          </a:bodyPr>
          <a:lstStyle/>
          <a:p>
            <a:r>
              <a:rPr lang="en-US"/>
              <a:t>Write to incorporate structures.</a:t>
            </a:r>
          </a:p>
        </p:txBody>
      </p:sp>
      <p:pic>
        <p:nvPicPr>
          <p:cNvPr id="6" name="Picture 5" descr="images.jpeg"/>
          <p:cNvPicPr>
            <a:picLocks noChangeAspect="1"/>
          </p:cNvPicPr>
          <p:nvPr/>
        </p:nvPicPr>
        <p:blipFill>
          <a:blip r:embed="rId3"/>
          <a:stretch>
            <a:fillRect/>
          </a:stretch>
        </p:blipFill>
        <p:spPr>
          <a:xfrm>
            <a:off x="409034" y="4139690"/>
            <a:ext cx="1630954" cy="2560320"/>
          </a:xfrm>
          <a:prstGeom prst="rect">
            <a:avLst/>
          </a:prstGeom>
        </p:spPr>
      </p:pic>
      <p:sp>
        <p:nvSpPr>
          <p:cNvPr id="2" name="Footer Placeholder 1"/>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1241097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571500" y="211138"/>
            <a:ext cx="7772400" cy="1143000"/>
          </a:xfrm>
        </p:spPr>
        <p:txBody>
          <a:bodyPr/>
          <a:lstStyle/>
          <a:p>
            <a:pPr eaLnBrk="1" hangingPunct="1"/>
            <a:r>
              <a:rPr lang="en-US" sz="4200" i="1">
                <a:solidFill>
                  <a:srgbClr val="406F8D"/>
                </a:solidFill>
                <a:ea typeface="ＭＳ Ｐゴシック" pitchFamily="-109" charset="-128"/>
                <a:cs typeface="ＭＳ Ｐゴシック" pitchFamily="-109" charset="-128"/>
              </a:rPr>
              <a:t>Déçu à Paris</a:t>
            </a:r>
            <a:endParaRPr lang="en-US" sz="2200" i="1">
              <a:solidFill>
                <a:srgbClr val="406F8D"/>
              </a:solidFill>
              <a:ea typeface="ＭＳ Ｐゴシック" pitchFamily="-109" charset="-128"/>
              <a:cs typeface="ＭＳ Ｐゴシック" pitchFamily="-109" charset="-128"/>
            </a:endParaRPr>
          </a:p>
        </p:txBody>
      </p:sp>
      <p:sp>
        <p:nvSpPr>
          <p:cNvPr id="196611" name="Text Box 3"/>
          <p:cNvSpPr txBox="1">
            <a:spLocks noChangeArrowheads="1"/>
          </p:cNvSpPr>
          <p:nvPr/>
        </p:nvSpPr>
        <p:spPr bwMode="auto">
          <a:xfrm>
            <a:off x="228600" y="1758950"/>
            <a:ext cx="8610600" cy="4154488"/>
          </a:xfrm>
          <a:prstGeom prst="rect">
            <a:avLst/>
          </a:prstGeom>
          <a:noFill/>
          <a:ln w="9525">
            <a:noFill/>
            <a:miter lim="800000"/>
            <a:headEnd/>
            <a:tailEnd/>
          </a:ln>
        </p:spPr>
        <p:txBody>
          <a:bodyPr>
            <a:prstTxWarp prst="textNoShape">
              <a:avLst/>
            </a:prstTxWarp>
            <a:spAutoFit/>
          </a:bodyPr>
          <a:lstStyle/>
          <a:p>
            <a:pPr algn="ctr"/>
            <a:r>
              <a:rPr lang="en-US" sz="2400">
                <a:solidFill>
                  <a:schemeClr val="tx2"/>
                </a:solidFill>
                <a:latin typeface="Calibri" pitchFamily="-109" charset="0"/>
                <a:ea typeface="Calibri" pitchFamily="-109" charset="0"/>
                <a:cs typeface="Calibri" pitchFamily="-109" charset="0"/>
              </a:rPr>
              <a:t>J’ai voyagé à Paris.</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chemeClr val="tx2"/>
                </a:solidFill>
                <a:latin typeface="Calibri" pitchFamily="-109" charset="0"/>
                <a:ea typeface="Calibri" pitchFamily="-109" charset="0"/>
                <a:cs typeface="Calibri" pitchFamily="-109" charset="0"/>
              </a:rPr>
              <a:t>Tu m’as écrit une lettre avant ton arrivée.</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chemeClr val="tx2"/>
                </a:solidFill>
                <a:latin typeface="Calibri" pitchFamily="-109" charset="0"/>
                <a:ea typeface="Calibri" pitchFamily="-109" charset="0"/>
                <a:cs typeface="Calibri" pitchFamily="-109" charset="0"/>
              </a:rPr>
              <a:t>Mon amie est venue à Paris aussi.</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chemeClr val="tx2"/>
                </a:solidFill>
                <a:latin typeface="Calibri" pitchFamily="-109" charset="0"/>
                <a:ea typeface="Calibri" pitchFamily="-109" charset="0"/>
                <a:cs typeface="Calibri" pitchFamily="-109" charset="0"/>
              </a:rPr>
              <a:t>Nous avons visité la ville.</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chemeClr val="tx2"/>
                </a:solidFill>
                <a:latin typeface="Calibri" pitchFamily="-109" charset="0"/>
                <a:ea typeface="Calibri" pitchFamily="-109" charset="0"/>
                <a:cs typeface="Calibri" pitchFamily="-109" charset="0"/>
              </a:rPr>
              <a:t>Vous avez bien dîné le soir, pas moi, j’étais malade.</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chemeClr val="tx2"/>
                </a:solidFill>
                <a:latin typeface="Calibri" pitchFamily="-109" charset="0"/>
                <a:ea typeface="Calibri" pitchFamily="-109" charset="0"/>
                <a:cs typeface="Calibri" pitchFamily="-109" charset="0"/>
              </a:rPr>
              <a:t>Mes amis se sont amusés, pas moi, j’ai dormi à l’hôtel. </a:t>
            </a:r>
          </a:p>
        </p:txBody>
      </p:sp>
      <p:sp>
        <p:nvSpPr>
          <p:cNvPr id="2" name="Footer Placeholder 1"/>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61572505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685800" y="249238"/>
            <a:ext cx="7772400" cy="1143000"/>
          </a:xfrm>
        </p:spPr>
        <p:txBody>
          <a:bodyPr/>
          <a:lstStyle/>
          <a:p>
            <a:pPr eaLnBrk="1" hangingPunct="1"/>
            <a:r>
              <a:rPr lang="en-US" sz="4400" i="1">
                <a:solidFill>
                  <a:srgbClr val="406F8D"/>
                </a:solidFill>
                <a:latin typeface="Calibri" pitchFamily="-109" charset="0"/>
                <a:ea typeface="Calibri" pitchFamily="-109" charset="0"/>
                <a:cs typeface="Calibri" pitchFamily="-109" charset="0"/>
              </a:rPr>
              <a:t>Déçu à Paris</a:t>
            </a:r>
          </a:p>
        </p:txBody>
      </p:sp>
      <p:sp>
        <p:nvSpPr>
          <p:cNvPr id="198659" name="Text Box 3"/>
          <p:cNvSpPr txBox="1">
            <a:spLocks noChangeArrowheads="1"/>
          </p:cNvSpPr>
          <p:nvPr/>
        </p:nvSpPr>
        <p:spPr bwMode="auto">
          <a:xfrm>
            <a:off x="228600" y="1758950"/>
            <a:ext cx="8610600" cy="4154488"/>
          </a:xfrm>
          <a:prstGeom prst="rect">
            <a:avLst/>
          </a:prstGeom>
          <a:noFill/>
          <a:ln w="9525">
            <a:noFill/>
            <a:miter lim="800000"/>
            <a:headEnd/>
            <a:tailEnd/>
          </a:ln>
        </p:spPr>
        <p:txBody>
          <a:bodyPr>
            <a:prstTxWarp prst="textNoShape">
              <a:avLst/>
            </a:prstTxWarp>
            <a:spAutoFit/>
          </a:bodyPr>
          <a:lstStyle/>
          <a:p>
            <a:pPr algn="ctr"/>
            <a:r>
              <a:rPr lang="en-US" sz="2400">
                <a:solidFill>
                  <a:srgbClr val="FF0000"/>
                </a:solidFill>
                <a:latin typeface="Calibri" pitchFamily="-109" charset="0"/>
                <a:ea typeface="Calibri" pitchFamily="-109" charset="0"/>
                <a:cs typeface="Calibri" pitchFamily="-109" charset="0"/>
              </a:rPr>
              <a:t>I</a:t>
            </a:r>
            <a:r>
              <a:rPr lang="en-US" sz="2400">
                <a:solidFill>
                  <a:schemeClr val="tx2"/>
                </a:solidFill>
                <a:latin typeface="Calibri" pitchFamily="-109" charset="0"/>
                <a:ea typeface="Calibri" pitchFamily="-109" charset="0"/>
                <a:cs typeface="Calibri" pitchFamily="-109" charset="0"/>
              </a:rPr>
              <a:t> traveled to Paris. </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rgbClr val="FF0000"/>
                </a:solidFill>
                <a:latin typeface="Calibri" pitchFamily="-109" charset="0"/>
                <a:ea typeface="Calibri" pitchFamily="-109" charset="0"/>
                <a:cs typeface="Calibri" pitchFamily="-109" charset="0"/>
              </a:rPr>
              <a:t>You</a:t>
            </a:r>
            <a:r>
              <a:rPr lang="en-US" sz="2400">
                <a:solidFill>
                  <a:schemeClr val="tx2"/>
                </a:solidFill>
                <a:latin typeface="Calibri" pitchFamily="-109" charset="0"/>
                <a:ea typeface="Calibri" pitchFamily="-109" charset="0"/>
                <a:cs typeface="Calibri" pitchFamily="-109" charset="0"/>
              </a:rPr>
              <a:t> wrote me a letter before you arrrived. </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rgbClr val="FF0000"/>
                </a:solidFill>
                <a:latin typeface="Calibri" pitchFamily="-109" charset="0"/>
                <a:ea typeface="Calibri" pitchFamily="-109" charset="0"/>
                <a:cs typeface="Calibri" pitchFamily="-109" charset="0"/>
              </a:rPr>
              <a:t>My friend </a:t>
            </a:r>
            <a:r>
              <a:rPr lang="en-US" sz="2400">
                <a:solidFill>
                  <a:schemeClr val="tx2"/>
                </a:solidFill>
                <a:latin typeface="Calibri" pitchFamily="-109" charset="0"/>
                <a:ea typeface="Calibri" pitchFamily="-109" charset="0"/>
                <a:cs typeface="Calibri" pitchFamily="-109" charset="0"/>
              </a:rPr>
              <a:t>also came to Paris. </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rgbClr val="FF0000"/>
                </a:solidFill>
                <a:latin typeface="Calibri" pitchFamily="-109" charset="0"/>
                <a:ea typeface="Calibri" pitchFamily="-109" charset="0"/>
                <a:cs typeface="Calibri" pitchFamily="-109" charset="0"/>
              </a:rPr>
              <a:t>We</a:t>
            </a:r>
            <a:r>
              <a:rPr lang="en-US" sz="2400">
                <a:solidFill>
                  <a:schemeClr val="tx2"/>
                </a:solidFill>
                <a:latin typeface="Calibri" pitchFamily="-109" charset="0"/>
                <a:ea typeface="Calibri" pitchFamily="-109" charset="0"/>
                <a:cs typeface="Calibri" pitchFamily="-109" charset="0"/>
              </a:rPr>
              <a:t> visited the city. </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rgbClr val="FF0000"/>
                </a:solidFill>
                <a:latin typeface="Calibri" pitchFamily="-109" charset="0"/>
                <a:ea typeface="Calibri" pitchFamily="-109" charset="0"/>
                <a:cs typeface="Calibri" pitchFamily="-109" charset="0"/>
              </a:rPr>
              <a:t>You</a:t>
            </a:r>
            <a:r>
              <a:rPr lang="en-US" sz="2400">
                <a:solidFill>
                  <a:schemeClr val="tx2"/>
                </a:solidFill>
                <a:latin typeface="Calibri" pitchFamily="-109" charset="0"/>
                <a:ea typeface="Calibri" pitchFamily="-109" charset="0"/>
                <a:cs typeface="Calibri" pitchFamily="-109" charset="0"/>
              </a:rPr>
              <a:t> ate well that evening, but not me, I was sick. </a:t>
            </a:r>
          </a:p>
          <a:p>
            <a:pPr algn="ctr"/>
            <a:endParaRPr lang="en-US" sz="2400">
              <a:solidFill>
                <a:schemeClr val="tx2"/>
              </a:solidFill>
              <a:latin typeface="Calibri" pitchFamily="-109" charset="0"/>
              <a:ea typeface="Calibri" pitchFamily="-109" charset="0"/>
              <a:cs typeface="Calibri" pitchFamily="-109" charset="0"/>
            </a:endParaRPr>
          </a:p>
          <a:p>
            <a:pPr algn="ctr"/>
            <a:r>
              <a:rPr lang="en-US" sz="2400">
                <a:solidFill>
                  <a:srgbClr val="FF0000"/>
                </a:solidFill>
                <a:latin typeface="Calibri" pitchFamily="-109" charset="0"/>
                <a:ea typeface="Calibri" pitchFamily="-109" charset="0"/>
                <a:cs typeface="Calibri" pitchFamily="-109" charset="0"/>
              </a:rPr>
              <a:t>My friends </a:t>
            </a:r>
            <a:r>
              <a:rPr lang="en-US" sz="2400">
                <a:solidFill>
                  <a:schemeClr val="tx2"/>
                </a:solidFill>
                <a:latin typeface="Calibri" pitchFamily="-109" charset="0"/>
                <a:ea typeface="Calibri" pitchFamily="-109" charset="0"/>
                <a:cs typeface="Calibri" pitchFamily="-109" charset="0"/>
              </a:rPr>
              <a:t>had a good time, but I slept in the hotel.  </a:t>
            </a:r>
          </a:p>
        </p:txBody>
      </p:sp>
      <p:sp>
        <p:nvSpPr>
          <p:cNvPr id="2" name="Footer Placeholder 1"/>
          <p:cNvSpPr>
            <a:spLocks noGrp="1"/>
          </p:cNvSpPr>
          <p:nvPr>
            <p:ph type="ftr" sz="quarter" idx="11"/>
          </p:nvPr>
        </p:nvSpPr>
        <p:spPr/>
        <p:txBody>
          <a:bodyPr/>
          <a:lstStyle/>
          <a:p>
            <a:r>
              <a:rPr lang="en-US" smtClean="0"/>
              <a:t>Laura Terrill</a:t>
            </a:r>
            <a:endParaRPr lang="en-US"/>
          </a:p>
        </p:txBody>
      </p:sp>
    </p:spTree>
    <p:extLst>
      <p:ext uri="{BB962C8B-B14F-4D97-AF65-F5344CB8AC3E}">
        <p14:creationId xmlns:p14="http://schemas.microsoft.com/office/powerpoint/2010/main" val="3894256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eaLnBrk="1" hangingPunct="1"/>
            <a:r>
              <a:rPr lang="en-US">
                <a:ea typeface="ＭＳ Ｐゴシック" pitchFamily="-1" charset="-128"/>
                <a:cs typeface="ＭＳ Ｐゴシック" pitchFamily="-1" charset="-128"/>
              </a:rPr>
              <a:t>Great Art of France: Virtual Visits</a:t>
            </a:r>
          </a:p>
        </p:txBody>
      </p:sp>
      <p:sp>
        <p:nvSpPr>
          <p:cNvPr id="2" name="Footer Placeholder 1"/>
          <p:cNvSpPr>
            <a:spLocks noGrp="1"/>
          </p:cNvSpPr>
          <p:nvPr>
            <p:ph type="ftr" sz="quarter" idx="11"/>
          </p:nvPr>
        </p:nvSpPr>
        <p:spPr/>
        <p:txBody>
          <a:bodyPr/>
          <a:lstStyle/>
          <a:p>
            <a:r>
              <a:rPr lang="en-US" smtClean="0"/>
              <a:t>Laura Terrill</a:t>
            </a:r>
            <a:endParaRPr lang="en-US"/>
          </a:p>
        </p:txBody>
      </p:sp>
      <p:sp>
        <p:nvSpPr>
          <p:cNvPr id="125955" name="Rectangle 3"/>
          <p:cNvSpPr>
            <a:spLocks noChangeArrowheads="1"/>
          </p:cNvSpPr>
          <p:nvPr/>
        </p:nvSpPr>
        <p:spPr bwMode="auto">
          <a:xfrm>
            <a:off x="3335338" y="2446338"/>
            <a:ext cx="5181600" cy="2227262"/>
          </a:xfrm>
          <a:prstGeom prst="rect">
            <a:avLst/>
          </a:prstGeom>
          <a:noFill/>
          <a:ln w="9525">
            <a:noFill/>
            <a:miter lim="800000"/>
            <a:headEnd/>
            <a:tailEnd/>
          </a:ln>
        </p:spPr>
        <p:txBody>
          <a:bodyPr>
            <a:prstTxWarp prst="textNoShape">
              <a:avLst/>
            </a:prstTxWarp>
            <a:spAutoFit/>
          </a:bodyPr>
          <a:lstStyle/>
          <a:p>
            <a:r>
              <a:rPr lang="en-US" sz="2800">
                <a:solidFill>
                  <a:schemeClr val="tx2"/>
                </a:solidFill>
              </a:rPr>
              <a:t>Elle s’appelle Mona Lisa. Elle a 32 ans. Elle n’est pas jolie, mais elle n’est pas laide, non plus. Elle a les cheveux longs, pas noirs, pas blonds......</a:t>
            </a:r>
          </a:p>
        </p:txBody>
      </p:sp>
      <p:pic>
        <p:nvPicPr>
          <p:cNvPr id="125956" name="Picture 4"/>
          <p:cNvPicPr>
            <a:picLocks noChangeAspect="1" noChangeArrowheads="1"/>
          </p:cNvPicPr>
          <p:nvPr/>
        </p:nvPicPr>
        <p:blipFill>
          <a:blip r:embed="rId3"/>
          <a:srcRect/>
          <a:stretch>
            <a:fillRect/>
          </a:stretch>
        </p:blipFill>
        <p:spPr bwMode="auto">
          <a:xfrm>
            <a:off x="820738" y="2446338"/>
            <a:ext cx="1909762" cy="2938462"/>
          </a:xfrm>
          <a:prstGeom prst="rect">
            <a:avLst/>
          </a:prstGeom>
          <a:noFill/>
          <a:ln w="9525">
            <a:noFill/>
            <a:miter lim="800000"/>
            <a:headEnd/>
            <a:tailEnd/>
          </a:ln>
        </p:spPr>
      </p:pic>
    </p:spTree>
    <p:extLst>
      <p:ext uri="{BB962C8B-B14F-4D97-AF65-F5344CB8AC3E}">
        <p14:creationId xmlns:p14="http://schemas.microsoft.com/office/powerpoint/2010/main" val="8827712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ChangeArrowheads="1"/>
          </p:cNvSpPr>
          <p:nvPr/>
        </p:nvSpPr>
        <p:spPr bwMode="auto">
          <a:xfrm>
            <a:off x="228600" y="3055938"/>
            <a:ext cx="1331913" cy="830262"/>
          </a:xfrm>
          <a:prstGeom prst="rect">
            <a:avLst/>
          </a:prstGeom>
          <a:noFill/>
          <a:ln w="9525">
            <a:noFill/>
            <a:miter lim="800000"/>
            <a:headEnd/>
            <a:tailEnd/>
          </a:ln>
        </p:spPr>
        <p:txBody>
          <a:bodyPr wrap="none">
            <a:prstTxWarp prst="textNoShape">
              <a:avLst/>
            </a:prstTxWarp>
            <a:spAutoFit/>
          </a:bodyPr>
          <a:lstStyle/>
          <a:p>
            <a:r>
              <a:rPr lang="en-US">
                <a:latin typeface="Calibri" pitchFamily="-1" charset="0"/>
                <a:ea typeface="Calibri" pitchFamily="-1" charset="0"/>
                <a:cs typeface="Calibri" pitchFamily="-1" charset="0"/>
              </a:rPr>
              <a:t>What did </a:t>
            </a:r>
          </a:p>
          <a:p>
            <a:r>
              <a:rPr lang="en-US">
                <a:latin typeface="Calibri" pitchFamily="-1" charset="0"/>
                <a:ea typeface="Calibri" pitchFamily="-1" charset="0"/>
                <a:cs typeface="Calibri" pitchFamily="-1" charset="0"/>
              </a:rPr>
              <a:t>you do? </a:t>
            </a:r>
          </a:p>
        </p:txBody>
      </p:sp>
      <p:sp>
        <p:nvSpPr>
          <p:cNvPr id="128003" name="Title 13"/>
          <p:cNvSpPr>
            <a:spLocks noGrp="1"/>
          </p:cNvSpPr>
          <p:nvPr>
            <p:ph type="title"/>
          </p:nvPr>
        </p:nvSpPr>
        <p:spPr/>
        <p:txBody>
          <a:bodyPr/>
          <a:lstStyle/>
          <a:p>
            <a:pPr algn="ctr" eaLnBrk="1" hangingPunct="1"/>
            <a:r>
              <a:rPr lang="en-US">
                <a:ea typeface="ＭＳ Ｐゴシック" pitchFamily="-1" charset="-128"/>
                <a:cs typeface="ＭＳ Ｐゴシック" pitchFamily="-1" charset="-128"/>
              </a:rPr>
              <a:t>Yesterday – Today - Tomorrow</a:t>
            </a:r>
          </a:p>
        </p:txBody>
      </p:sp>
      <p:sp>
        <p:nvSpPr>
          <p:cNvPr id="2" name="Footer Placeholder 1"/>
          <p:cNvSpPr>
            <a:spLocks noGrp="1"/>
          </p:cNvSpPr>
          <p:nvPr>
            <p:ph type="ftr" sz="quarter" idx="11"/>
          </p:nvPr>
        </p:nvSpPr>
        <p:spPr/>
        <p:txBody>
          <a:bodyPr/>
          <a:lstStyle/>
          <a:p>
            <a:r>
              <a:rPr lang="en-US" smtClean="0"/>
              <a:t>Laura Terrill</a:t>
            </a:r>
            <a:endParaRPr lang="en-US"/>
          </a:p>
        </p:txBody>
      </p:sp>
      <p:sp>
        <p:nvSpPr>
          <p:cNvPr id="128004" name="Rectangle 3"/>
          <p:cNvSpPr>
            <a:spLocks noChangeArrowheads="1"/>
          </p:cNvSpPr>
          <p:nvPr/>
        </p:nvSpPr>
        <p:spPr bwMode="auto">
          <a:xfrm>
            <a:off x="3176588" y="5862638"/>
            <a:ext cx="2971800" cy="461962"/>
          </a:xfrm>
          <a:prstGeom prst="rect">
            <a:avLst/>
          </a:prstGeom>
          <a:noFill/>
          <a:ln w="9525">
            <a:noFill/>
            <a:miter lim="800000"/>
            <a:headEnd/>
            <a:tailEnd/>
          </a:ln>
        </p:spPr>
        <p:txBody>
          <a:bodyPr>
            <a:prstTxWarp prst="textNoShape">
              <a:avLst/>
            </a:prstTxWarp>
            <a:spAutoFit/>
          </a:bodyPr>
          <a:lstStyle/>
          <a:p>
            <a:pPr algn="ctr"/>
            <a:r>
              <a:rPr lang="en-US">
                <a:latin typeface="Calibri" pitchFamily="-1" charset="0"/>
                <a:ea typeface="Calibri" pitchFamily="-1" charset="0"/>
                <a:cs typeface="Calibri" pitchFamily="-1" charset="0"/>
              </a:rPr>
              <a:t>What are you doing? </a:t>
            </a:r>
          </a:p>
        </p:txBody>
      </p:sp>
      <p:sp>
        <p:nvSpPr>
          <p:cNvPr id="128005" name="Rectangle 3"/>
          <p:cNvSpPr>
            <a:spLocks noChangeArrowheads="1"/>
          </p:cNvSpPr>
          <p:nvPr/>
        </p:nvSpPr>
        <p:spPr bwMode="auto">
          <a:xfrm>
            <a:off x="7543800" y="3055938"/>
            <a:ext cx="1390650" cy="1200150"/>
          </a:xfrm>
          <a:prstGeom prst="rect">
            <a:avLst/>
          </a:prstGeom>
          <a:noFill/>
          <a:ln w="9525">
            <a:noFill/>
            <a:miter lim="800000"/>
            <a:headEnd/>
            <a:tailEnd/>
          </a:ln>
        </p:spPr>
        <p:txBody>
          <a:bodyPr wrap="none">
            <a:prstTxWarp prst="textNoShape">
              <a:avLst/>
            </a:prstTxWarp>
            <a:spAutoFit/>
          </a:bodyPr>
          <a:lstStyle/>
          <a:p>
            <a:r>
              <a:rPr lang="en-US">
                <a:latin typeface="Calibri" pitchFamily="-1" charset="0"/>
                <a:ea typeface="Calibri" pitchFamily="-1" charset="0"/>
                <a:cs typeface="Calibri" pitchFamily="-1" charset="0"/>
              </a:rPr>
              <a:t>What</a:t>
            </a:r>
            <a:r>
              <a:rPr lang="en-US"/>
              <a:t> </a:t>
            </a:r>
            <a:r>
              <a:rPr lang="en-US">
                <a:latin typeface="Calibri" pitchFamily="-1" charset="0"/>
                <a:ea typeface="Calibri" pitchFamily="-1" charset="0"/>
                <a:cs typeface="Calibri" pitchFamily="-1" charset="0"/>
              </a:rPr>
              <a:t>are </a:t>
            </a:r>
          </a:p>
          <a:p>
            <a:r>
              <a:rPr lang="en-US">
                <a:latin typeface="Calibri" pitchFamily="-1" charset="0"/>
                <a:ea typeface="Calibri" pitchFamily="-1" charset="0"/>
                <a:cs typeface="Calibri" pitchFamily="-1" charset="0"/>
              </a:rPr>
              <a:t>you going</a:t>
            </a:r>
          </a:p>
          <a:p>
            <a:r>
              <a:rPr lang="en-US">
                <a:latin typeface="Calibri" pitchFamily="-1" charset="0"/>
                <a:ea typeface="Calibri" pitchFamily="-1" charset="0"/>
                <a:cs typeface="Calibri" pitchFamily="-1" charset="0"/>
              </a:rPr>
              <a:t>to do? </a:t>
            </a:r>
          </a:p>
        </p:txBody>
      </p:sp>
      <p:pic>
        <p:nvPicPr>
          <p:cNvPr id="128006" name="Picture 6" descr="Pictures of El Yunque.jpg"/>
          <p:cNvPicPr>
            <a:picLocks noChangeAspect="1"/>
          </p:cNvPicPr>
          <p:nvPr/>
        </p:nvPicPr>
        <p:blipFill>
          <a:blip r:embed="rId3"/>
          <a:srcRect/>
          <a:stretch>
            <a:fillRect/>
          </a:stretch>
        </p:blipFill>
        <p:spPr bwMode="auto">
          <a:xfrm>
            <a:off x="1828800" y="1981200"/>
            <a:ext cx="5575300" cy="3913188"/>
          </a:xfrm>
          <a:prstGeom prst="rect">
            <a:avLst/>
          </a:prstGeom>
          <a:noFill/>
          <a:ln w="9525">
            <a:noFill/>
            <a:miter lim="800000"/>
            <a:headEnd/>
            <a:tailEnd/>
          </a:ln>
        </p:spPr>
      </p:pic>
    </p:spTree>
    <p:extLst>
      <p:ext uri="{BB962C8B-B14F-4D97-AF65-F5344CB8AC3E}">
        <p14:creationId xmlns:p14="http://schemas.microsoft.com/office/powerpoint/2010/main" val="203972881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3"/>
          <p:cNvSpPr>
            <a:spLocks noGrp="1"/>
          </p:cNvSpPr>
          <p:nvPr>
            <p:ph type="title"/>
          </p:nvPr>
        </p:nvSpPr>
        <p:spPr/>
        <p:txBody>
          <a:bodyPr/>
          <a:lstStyle/>
          <a:p>
            <a:pPr>
              <a:defRPr/>
            </a:pPr>
            <a:r>
              <a:rPr lang="en-US" sz="3200">
                <a:latin typeface="Calibri" charset="0"/>
                <a:ea typeface="Calibri" charset="0"/>
                <a:cs typeface="Calibri" charset="0"/>
              </a:rPr>
              <a:t>Structured Writings     </a:t>
            </a:r>
            <a:r>
              <a:rPr lang="en-US" sz="2800" i="1">
                <a:solidFill>
                  <a:schemeClr val="accent6">
                    <a:lumMod val="75000"/>
                  </a:schemeClr>
                </a:solidFill>
                <a:latin typeface="Calibri" charset="0"/>
                <a:ea typeface="Calibri" charset="0"/>
                <a:cs typeface="Calibri" charset="0"/>
              </a:rPr>
              <a:t>Consider the difference……</a:t>
            </a:r>
          </a:p>
        </p:txBody>
      </p:sp>
      <p:sp>
        <p:nvSpPr>
          <p:cNvPr id="2" name="Footer Placeholder 1"/>
          <p:cNvSpPr>
            <a:spLocks noGrp="1"/>
          </p:cNvSpPr>
          <p:nvPr>
            <p:ph type="ftr" sz="quarter" idx="11"/>
          </p:nvPr>
        </p:nvSpPr>
        <p:spPr/>
        <p:txBody>
          <a:bodyPr/>
          <a:lstStyle/>
          <a:p>
            <a:pPr>
              <a:defRPr/>
            </a:pPr>
            <a:r>
              <a:rPr lang="en-US" smtClean="0"/>
              <a:t>Laura Terrill</a:t>
            </a:r>
            <a:endParaRPr lang="en-US"/>
          </a:p>
        </p:txBody>
      </p:sp>
      <p:sp>
        <p:nvSpPr>
          <p:cNvPr id="200707" name="TextBox 6"/>
          <p:cNvSpPr txBox="1">
            <a:spLocks noChangeArrowheads="1"/>
          </p:cNvSpPr>
          <p:nvPr/>
        </p:nvSpPr>
        <p:spPr bwMode="auto">
          <a:xfrm>
            <a:off x="533400" y="1625600"/>
            <a:ext cx="8077200" cy="584200"/>
          </a:xfrm>
          <a:prstGeom prst="rect">
            <a:avLst/>
          </a:prstGeom>
          <a:noFill/>
          <a:ln w="9525">
            <a:noFill/>
            <a:miter lim="800000"/>
            <a:headEnd/>
            <a:tailEnd/>
          </a:ln>
        </p:spPr>
        <p:txBody>
          <a:bodyPr>
            <a:prstTxWarp prst="textNoShape">
              <a:avLst/>
            </a:prstTxWarp>
            <a:spAutoFit/>
          </a:bodyPr>
          <a:lstStyle/>
          <a:p>
            <a:r>
              <a:rPr lang="en-US">
                <a:latin typeface="Calibri" pitchFamily="-84" charset="0"/>
                <a:ea typeface="Calibri" pitchFamily="-84" charset="0"/>
                <a:cs typeface="Calibri" pitchFamily="-84" charset="0"/>
              </a:rPr>
              <a:t>Comment on a current event:</a:t>
            </a:r>
            <a:endParaRPr lang="en-US"/>
          </a:p>
        </p:txBody>
      </p:sp>
      <p:graphicFrame>
        <p:nvGraphicFramePr>
          <p:cNvPr id="9" name="Table 8"/>
          <p:cNvGraphicFramePr>
            <a:graphicFrameLocks noGrp="1"/>
          </p:cNvGraphicFramePr>
          <p:nvPr/>
        </p:nvGraphicFramePr>
        <p:xfrm>
          <a:off x="533400" y="2286000"/>
          <a:ext cx="8077200" cy="3633005"/>
        </p:xfrm>
        <a:graphic>
          <a:graphicData uri="http://schemas.openxmlformats.org/drawingml/2006/table">
            <a:tbl>
              <a:tblPr firstRow="1" bandRow="1">
                <a:tableStyleId>{5C22544A-7EE6-4342-B048-85BDC9FD1C3A}</a:tableStyleId>
              </a:tblPr>
              <a:tblGrid>
                <a:gridCol w="4038600"/>
                <a:gridCol w="4038600"/>
              </a:tblGrid>
              <a:tr h="4055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a:solidFill>
                            <a:schemeClr val="tx2"/>
                          </a:solidFill>
                          <a:latin typeface="Calibri"/>
                          <a:cs typeface="Calibri"/>
                        </a:rPr>
                        <a:t>Include:</a:t>
                      </a:r>
                    </a:p>
                  </a:txBody>
                  <a:tcPr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a:solidFill>
                            <a:schemeClr val="tx2"/>
                          </a:solidFill>
                          <a:latin typeface="Calibri"/>
                          <a:cs typeface="Calibri"/>
                        </a:rPr>
                        <a:t>Include:</a:t>
                      </a:r>
                    </a:p>
                  </a:txBody>
                  <a:tcPr anchor="ctr">
                    <a:solidFill>
                      <a:schemeClr val="accent1">
                        <a:lumMod val="20000"/>
                        <a:lumOff val="80000"/>
                      </a:schemeClr>
                    </a:solidFill>
                  </a:tcPr>
                </a:tc>
              </a:tr>
              <a:tr h="3175805">
                <a:tc>
                  <a:txBody>
                    <a:bodyPr/>
                    <a:lstStyle/>
                    <a:p>
                      <a:pPr>
                        <a:buClr>
                          <a:schemeClr val="accent6">
                            <a:lumMod val="75000"/>
                          </a:schemeClr>
                        </a:buClr>
                        <a:buFont typeface="Arial"/>
                        <a:buChar char="•"/>
                      </a:pPr>
                      <a:r>
                        <a:rPr lang="en-US" sz="2800">
                          <a:solidFill>
                            <a:schemeClr val="tx2"/>
                          </a:solidFill>
                          <a:latin typeface="Calibri"/>
                          <a:cs typeface="Calibri"/>
                        </a:rPr>
                        <a:t> </a:t>
                      </a:r>
                      <a:r>
                        <a:rPr lang="en-US" sz="2400">
                          <a:solidFill>
                            <a:schemeClr val="tx2"/>
                          </a:solidFill>
                          <a:latin typeface="Calibri"/>
                          <a:cs typeface="Calibri"/>
                        </a:rPr>
                        <a:t>a verb that uses “avoir”</a:t>
                      </a:r>
                    </a:p>
                    <a:p>
                      <a:pPr>
                        <a:buClr>
                          <a:schemeClr val="accent6">
                            <a:lumMod val="75000"/>
                          </a:schemeClr>
                        </a:buClr>
                        <a:buFontTx/>
                        <a:buChar char="•"/>
                      </a:pPr>
                      <a:r>
                        <a:rPr lang="en-US" sz="2400">
                          <a:solidFill>
                            <a:schemeClr val="tx2"/>
                          </a:solidFill>
                          <a:latin typeface="Calibri"/>
                          <a:cs typeface="Calibri"/>
                        </a:rPr>
                        <a:t> a verb that uses “</a:t>
                      </a:r>
                      <a:r>
                        <a:rPr lang="en-US" altLang="ja-JP" sz="2400">
                          <a:solidFill>
                            <a:schemeClr val="tx2"/>
                          </a:solidFill>
                          <a:latin typeface="Calibri"/>
                          <a:cs typeface="Calibri"/>
                        </a:rPr>
                        <a:t>être”</a:t>
                      </a:r>
                    </a:p>
                    <a:p>
                      <a:pPr>
                        <a:buClr>
                          <a:schemeClr val="accent6">
                            <a:lumMod val="75000"/>
                          </a:schemeClr>
                        </a:buClr>
                        <a:buFontTx/>
                        <a:buChar char="•"/>
                      </a:pPr>
                      <a:r>
                        <a:rPr lang="en-US" altLang="ja-JP" sz="2400">
                          <a:solidFill>
                            <a:schemeClr val="tx2"/>
                          </a:solidFill>
                          <a:latin typeface="Calibri"/>
                          <a:cs typeface="Calibri"/>
                        </a:rPr>
                        <a:t> a reflexive verb</a:t>
                      </a:r>
                    </a:p>
                    <a:p>
                      <a:pPr>
                        <a:buClr>
                          <a:schemeClr val="accent6">
                            <a:lumMod val="75000"/>
                          </a:schemeClr>
                        </a:buClr>
                        <a:buFontTx/>
                        <a:buChar char="•"/>
                      </a:pPr>
                      <a:r>
                        <a:rPr lang="en-US" altLang="ja-JP" sz="2400">
                          <a:solidFill>
                            <a:schemeClr val="tx2"/>
                          </a:solidFill>
                          <a:latin typeface="Calibri"/>
                          <a:cs typeface="Calibri"/>
                        </a:rPr>
                        <a:t> two adjectives</a:t>
                      </a:r>
                    </a:p>
                    <a:p>
                      <a:pPr>
                        <a:buClr>
                          <a:schemeClr val="accent6">
                            <a:lumMod val="75000"/>
                          </a:schemeClr>
                        </a:buClr>
                        <a:buFontTx/>
                        <a:buChar char="•"/>
                      </a:pPr>
                      <a:r>
                        <a:rPr lang="en-US" altLang="ja-JP" sz="2400">
                          <a:solidFill>
                            <a:schemeClr val="tx2"/>
                          </a:solidFill>
                          <a:latin typeface="Calibri"/>
                          <a:cs typeface="Calibri"/>
                        </a:rPr>
                        <a:t> two connectors</a:t>
                      </a:r>
                    </a:p>
                    <a:p>
                      <a:pPr>
                        <a:buFont typeface="Arial"/>
                        <a:buChar char="•"/>
                      </a:pPr>
                      <a:endParaRPr lang="en-US"/>
                    </a:p>
                  </a:txBody>
                  <a:tcPr/>
                </a:tc>
                <a:tc>
                  <a:txBody>
                    <a:bodyPr/>
                    <a:lstStyle/>
                    <a:p>
                      <a:pPr>
                        <a:buClr>
                          <a:schemeClr val="accent6">
                            <a:lumMod val="75000"/>
                          </a:schemeClr>
                        </a:buClr>
                        <a:buFont typeface="Arial"/>
                        <a:buChar char="•"/>
                      </a:pPr>
                      <a:r>
                        <a:rPr lang="en-US" sz="2400">
                          <a:solidFill>
                            <a:schemeClr val="tx2"/>
                          </a:solidFill>
                          <a:latin typeface="Calibri"/>
                          <a:cs typeface="Calibri"/>
                        </a:rPr>
                        <a:t>  explain what has happened</a:t>
                      </a:r>
                    </a:p>
                    <a:p>
                      <a:pPr marL="0" indent="274320">
                        <a:spcBef>
                          <a:spcPts val="0"/>
                        </a:spcBef>
                        <a:spcAft>
                          <a:spcPts val="0"/>
                        </a:spcAft>
                        <a:buClr>
                          <a:schemeClr val="accent6">
                            <a:lumMod val="75000"/>
                          </a:schemeClr>
                        </a:buClr>
                        <a:buFont typeface="Arial"/>
                        <a:buChar char="•"/>
                      </a:pPr>
                      <a:r>
                        <a:rPr lang="en-US" sz="2400">
                          <a:solidFill>
                            <a:schemeClr val="tx2"/>
                          </a:solidFill>
                          <a:latin typeface="Calibri"/>
                          <a:cs typeface="Calibri"/>
                        </a:rPr>
                        <a:t>comment on what is     happening</a:t>
                      </a:r>
                    </a:p>
                    <a:p>
                      <a:pPr marL="0" indent="274320">
                        <a:spcBef>
                          <a:spcPts val="0"/>
                        </a:spcBef>
                        <a:spcAft>
                          <a:spcPts val="0"/>
                        </a:spcAft>
                        <a:buClr>
                          <a:schemeClr val="accent6">
                            <a:lumMod val="75000"/>
                          </a:schemeClr>
                        </a:buClr>
                        <a:buFont typeface="Arial"/>
                        <a:buChar char="•"/>
                      </a:pPr>
                      <a:r>
                        <a:rPr lang="en-US" sz="2400">
                          <a:solidFill>
                            <a:schemeClr val="tx2"/>
                          </a:solidFill>
                          <a:latin typeface="Calibri"/>
                          <a:cs typeface="Calibri"/>
                        </a:rPr>
                        <a:t> predict what will happen under different circumstances</a:t>
                      </a:r>
                    </a:p>
                    <a:p>
                      <a:pPr marL="0" indent="274320">
                        <a:spcBef>
                          <a:spcPts val="0"/>
                        </a:spcBef>
                        <a:spcAft>
                          <a:spcPts val="0"/>
                        </a:spcAft>
                        <a:buClr>
                          <a:schemeClr val="accent6">
                            <a:lumMod val="75000"/>
                          </a:schemeClr>
                        </a:buClr>
                        <a:buFont typeface="Arial"/>
                        <a:buChar char="•"/>
                      </a:pPr>
                      <a:r>
                        <a:rPr lang="en-US" sz="2400">
                          <a:solidFill>
                            <a:schemeClr val="tx2"/>
                          </a:solidFill>
                          <a:latin typeface="Calibri"/>
                          <a:cs typeface="Calibri"/>
                        </a:rPr>
                        <a:t>end by giving your thoughts on what should happen</a:t>
                      </a:r>
                    </a:p>
                  </a:txBody>
                  <a:tcPr/>
                </a:tc>
              </a:tr>
            </a:tbl>
          </a:graphicData>
        </a:graphic>
      </p:graphicFrame>
    </p:spTree>
    <p:extLst>
      <p:ext uri="{BB962C8B-B14F-4D97-AF65-F5344CB8AC3E}">
        <p14:creationId xmlns:p14="http://schemas.microsoft.com/office/powerpoint/2010/main" val="1582655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Teaching Grammar</a:t>
            </a:r>
          </a:p>
        </p:txBody>
      </p:sp>
      <p:sp>
        <p:nvSpPr>
          <p:cNvPr id="4" name="Content Placeholder 3"/>
          <p:cNvSpPr>
            <a:spLocks noGrp="1"/>
          </p:cNvSpPr>
          <p:nvPr>
            <p:ph sz="quarter" idx="1"/>
          </p:nvPr>
        </p:nvSpPr>
        <p:spPr/>
        <p:txBody>
          <a:bodyPr/>
          <a:lstStyle/>
          <a:p>
            <a:r>
              <a:rPr lang="en-US"/>
              <a:t>Explicit instruction – explaining the rules of grammar</a:t>
            </a:r>
          </a:p>
          <a:p>
            <a:r>
              <a:rPr lang="en-US"/>
              <a:t>Implicit instruction – acquisition of language, embedded in communicative context</a:t>
            </a:r>
          </a:p>
          <a:p>
            <a:r>
              <a:rPr lang="en-US"/>
              <a:t>Deductive instruction – rules are explained</a:t>
            </a:r>
          </a:p>
          <a:p>
            <a:r>
              <a:rPr lang="en-US"/>
              <a:t>Inductive – students uses languages, no real effort to identify patterns of grammar</a:t>
            </a:r>
          </a:p>
        </p:txBody>
      </p:sp>
      <p:sp>
        <p:nvSpPr>
          <p:cNvPr id="5" name="Slide Number Placeholder 4"/>
          <p:cNvSpPr>
            <a:spLocks noGrp="1"/>
          </p:cNvSpPr>
          <p:nvPr>
            <p:ph type="sldNum" sz="quarter" idx="12"/>
          </p:nvPr>
        </p:nvSpPr>
        <p:spPr/>
        <p:txBody>
          <a:bodyPr>
            <a:normAutofit fontScale="85000" lnSpcReduction="20000"/>
          </a:bodyPr>
          <a:lstStyle/>
          <a:p>
            <a:fld id="{74C2F60E-34D8-DD42-93FD-7BD7AE432328}" type="slidenum">
              <a:rPr lang="en-US"/>
              <a:pPr/>
              <a:t>3</a:t>
            </a:fld>
            <a:endParaRPr lang="en-US"/>
          </a:p>
        </p:txBody>
      </p:sp>
      <p:sp>
        <p:nvSpPr>
          <p:cNvPr id="6" name="Footer Placeholder 5"/>
          <p:cNvSpPr>
            <a:spLocks noGrp="1"/>
          </p:cNvSpPr>
          <p:nvPr>
            <p:ph type="ftr" sz="quarter" idx="11"/>
          </p:nvPr>
        </p:nvSpPr>
        <p:spPr/>
        <p:txBody>
          <a:bodyPr/>
          <a:lstStyle/>
          <a:p>
            <a:r>
              <a:rPr lang="en-US"/>
              <a:t>Laura Terrill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Grammar Continuum</a:t>
            </a:r>
          </a:p>
        </p:txBody>
      </p:sp>
      <p:pic>
        <p:nvPicPr>
          <p:cNvPr id="5" name="Content Placeholder 4" descr="continuum.png"/>
          <p:cNvPicPr>
            <a:picLocks noGrp="1" noChangeAspect="1"/>
          </p:cNvPicPr>
          <p:nvPr>
            <p:ph sz="quarter" idx="1"/>
          </p:nvPr>
        </p:nvPicPr>
        <p:blipFill>
          <a:blip r:embed="rId2"/>
          <a:srcRect t="-4229" b="-4229"/>
          <a:stretch>
            <a:fillRect/>
          </a:stretch>
        </p:blipFill>
        <p:spPr/>
      </p:pic>
      <p:sp>
        <p:nvSpPr>
          <p:cNvPr id="6" name="TextBox 5"/>
          <p:cNvSpPr txBox="1"/>
          <p:nvPr/>
        </p:nvSpPr>
        <p:spPr>
          <a:xfrm>
            <a:off x="4311244" y="6096000"/>
            <a:ext cx="4044697" cy="276999"/>
          </a:xfrm>
          <a:prstGeom prst="rect">
            <a:avLst/>
          </a:prstGeom>
          <a:noFill/>
        </p:spPr>
        <p:txBody>
          <a:bodyPr wrap="none" rtlCol="0">
            <a:spAutoFit/>
          </a:bodyPr>
          <a:lstStyle/>
          <a:p>
            <a:r>
              <a:rPr lang="en-US" sz="1200"/>
              <a:t>http://coerll.utexas.edu/methods/modules/grammar/03/</a:t>
            </a:r>
          </a:p>
        </p:txBody>
      </p:sp>
      <p:sp>
        <p:nvSpPr>
          <p:cNvPr id="7" name="Slide Number Placeholder 6"/>
          <p:cNvSpPr>
            <a:spLocks noGrp="1"/>
          </p:cNvSpPr>
          <p:nvPr>
            <p:ph type="sldNum" sz="quarter" idx="12"/>
          </p:nvPr>
        </p:nvSpPr>
        <p:spPr/>
        <p:txBody>
          <a:bodyPr>
            <a:normAutofit fontScale="85000" lnSpcReduction="20000"/>
          </a:bodyPr>
          <a:lstStyle/>
          <a:p>
            <a:fld id="{74C2F60E-34D8-DD42-93FD-7BD7AE432328}" type="slidenum">
              <a:rPr lang="en-US"/>
              <a:pPr/>
              <a:t>4</a:t>
            </a:fld>
            <a:endParaRPr lang="en-US"/>
          </a:p>
        </p:txBody>
      </p:sp>
      <p:sp>
        <p:nvSpPr>
          <p:cNvPr id="8" name="Footer Placeholder 7"/>
          <p:cNvSpPr>
            <a:spLocks noGrp="1"/>
          </p:cNvSpPr>
          <p:nvPr>
            <p:ph type="ftr" sz="quarter" idx="11"/>
          </p:nvPr>
        </p:nvSpPr>
        <p:spPr/>
        <p:txBody>
          <a:bodyPr/>
          <a:lstStyle/>
          <a:p>
            <a:r>
              <a:rPr lang="en-US"/>
              <a:t>Laura Terrill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1524000" y="1298575"/>
            <a:ext cx="777875" cy="5026025"/>
          </a:xfrm>
          <a:prstGeom prst="rect">
            <a:avLst/>
          </a:prstGeom>
          <a:noFill/>
          <a:ln w="9525">
            <a:noFill/>
            <a:miter lim="800000"/>
            <a:headEnd/>
            <a:tailEnd/>
          </a:ln>
        </p:spPr>
        <p:txBody>
          <a:bodyPr>
            <a:prstTxWarp prst="textNoShape">
              <a:avLst/>
            </a:prstTxWarp>
            <a:spAutoFit/>
          </a:bodyPr>
          <a:lstStyle/>
          <a:p>
            <a:pPr>
              <a:lnSpc>
                <a:spcPct val="150000"/>
              </a:lnSpc>
              <a:defRPr/>
            </a:pPr>
            <a:r>
              <a:rPr lang="en-US" sz="5400" b="1" i="1">
                <a:solidFill>
                  <a:srgbClr val="FF0000"/>
                </a:solidFill>
                <a:ea typeface="ＭＳ Ｐゴシック" charset="-128"/>
                <a:cs typeface="ＭＳ Ｐゴシック" charset="-128"/>
              </a:rPr>
              <a:t>P</a:t>
            </a:r>
          </a:p>
          <a:p>
            <a:pPr>
              <a:lnSpc>
                <a:spcPct val="150000"/>
              </a:lnSpc>
              <a:defRPr/>
            </a:pPr>
            <a:r>
              <a:rPr lang="en-US" sz="5400" b="1" i="1">
                <a:solidFill>
                  <a:srgbClr val="FF0000"/>
                </a:solidFill>
                <a:ea typeface="ＭＳ Ｐゴシック" charset="-128"/>
                <a:cs typeface="ＭＳ Ｐゴシック" charset="-128"/>
              </a:rPr>
              <a:t>A</a:t>
            </a:r>
          </a:p>
          <a:p>
            <a:pPr>
              <a:lnSpc>
                <a:spcPct val="150000"/>
              </a:lnSpc>
              <a:defRPr/>
            </a:pPr>
            <a:r>
              <a:rPr lang="en-US" sz="5400" b="1" i="1">
                <a:solidFill>
                  <a:srgbClr val="FF0000"/>
                </a:solidFill>
                <a:ea typeface="ＭＳ Ｐゴシック" charset="-128"/>
                <a:cs typeface="ＭＳ Ｐゴシック" charset="-128"/>
              </a:rPr>
              <a:t>C</a:t>
            </a:r>
          </a:p>
          <a:p>
            <a:pPr>
              <a:lnSpc>
                <a:spcPct val="150000"/>
              </a:lnSpc>
              <a:defRPr/>
            </a:pPr>
            <a:r>
              <a:rPr lang="en-US" sz="5400" b="1" i="1">
                <a:solidFill>
                  <a:srgbClr val="FF0000"/>
                </a:solidFill>
                <a:ea typeface="ＭＳ Ｐゴシック" charset="-128"/>
                <a:cs typeface="ＭＳ Ｐゴシック" charset="-128"/>
              </a:rPr>
              <a:t>E</a:t>
            </a:r>
            <a:endParaRPr lang="en-US" sz="4400" b="1" i="1">
              <a:solidFill>
                <a:srgbClr val="FF0000"/>
              </a:solidFill>
              <a:ea typeface="ＭＳ Ｐゴシック" charset="-128"/>
              <a:cs typeface="ＭＳ Ｐゴシック" charset="-128"/>
            </a:endParaRPr>
          </a:p>
        </p:txBody>
      </p:sp>
      <p:sp>
        <p:nvSpPr>
          <p:cNvPr id="903171" name="Text Box 3"/>
          <p:cNvSpPr txBox="1">
            <a:spLocks noChangeArrowheads="1"/>
          </p:cNvSpPr>
          <p:nvPr/>
        </p:nvSpPr>
        <p:spPr bwMode="auto">
          <a:xfrm>
            <a:off x="2438400" y="1828800"/>
            <a:ext cx="3048000" cy="685800"/>
          </a:xfrm>
          <a:prstGeom prst="rect">
            <a:avLst/>
          </a:prstGeom>
          <a:noFill/>
          <a:ln w="9525">
            <a:noFill/>
            <a:miter lim="800000"/>
            <a:headEnd/>
            <a:tailEnd/>
          </a:ln>
        </p:spPr>
        <p:txBody>
          <a:bodyPr>
            <a:prstTxWarp prst="textNoShape">
              <a:avLst/>
            </a:prstTxWarp>
            <a:spAutoFit/>
          </a:bodyPr>
          <a:lstStyle/>
          <a:p>
            <a:r>
              <a:rPr lang="en-US" sz="3900">
                <a:solidFill>
                  <a:schemeClr val="tx2"/>
                </a:solidFill>
              </a:rPr>
              <a:t>resentation</a:t>
            </a:r>
            <a:endParaRPr lang="en-US">
              <a:solidFill>
                <a:schemeClr val="tx2"/>
              </a:solidFill>
            </a:endParaRPr>
          </a:p>
        </p:txBody>
      </p:sp>
      <p:sp>
        <p:nvSpPr>
          <p:cNvPr id="180228" name="Rectangle 4"/>
          <p:cNvSpPr>
            <a:spLocks noGrp="1" noChangeArrowheads="1"/>
          </p:cNvSpPr>
          <p:nvPr>
            <p:ph type="title"/>
          </p:nvPr>
        </p:nvSpPr>
        <p:spPr>
          <a:xfrm>
            <a:off x="533400" y="256876"/>
            <a:ext cx="7772400" cy="1143000"/>
          </a:xfrm>
        </p:spPr>
        <p:txBody>
          <a:bodyPr/>
          <a:lstStyle/>
          <a:p>
            <a:pPr eaLnBrk="1" hangingPunct="1"/>
            <a:r>
              <a:rPr lang="en-US">
                <a:ea typeface="ＭＳ Ｐゴシック" pitchFamily="-104" charset="-128"/>
                <a:cs typeface="ＭＳ Ｐゴシック" pitchFamily="-104" charset="-128"/>
              </a:rPr>
              <a:t>Grammar in Context</a:t>
            </a:r>
          </a:p>
        </p:txBody>
      </p:sp>
      <p:sp>
        <p:nvSpPr>
          <p:cNvPr id="180229" name="Text Box 5"/>
          <p:cNvSpPr txBox="1">
            <a:spLocks noChangeArrowheads="1"/>
          </p:cNvSpPr>
          <p:nvPr/>
        </p:nvSpPr>
        <p:spPr bwMode="auto">
          <a:xfrm>
            <a:off x="6597650" y="6215063"/>
            <a:ext cx="1784350" cy="366712"/>
          </a:xfrm>
          <a:prstGeom prst="rect">
            <a:avLst/>
          </a:prstGeom>
          <a:noFill/>
          <a:ln w="9525">
            <a:noFill/>
            <a:miter lim="800000"/>
            <a:headEnd/>
            <a:tailEnd/>
          </a:ln>
        </p:spPr>
        <p:txBody>
          <a:bodyPr wrap="none">
            <a:prstTxWarp prst="textNoShape">
              <a:avLst/>
            </a:prstTxWarp>
            <a:spAutoFit/>
          </a:bodyPr>
          <a:lstStyle/>
          <a:p>
            <a:r>
              <a:rPr lang="en-US" sz="1800">
                <a:solidFill>
                  <a:schemeClr val="tx2"/>
                </a:solidFill>
              </a:rPr>
              <a:t>Shrum &amp; Glisan</a:t>
            </a:r>
            <a:endParaRPr lang="en-US"/>
          </a:p>
        </p:txBody>
      </p:sp>
      <p:sp>
        <p:nvSpPr>
          <p:cNvPr id="6" name="Footer Placeholder 5"/>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14293098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3171">
                                            <p:txEl>
                                              <p:pRg st="0" end="0"/>
                                            </p:txEl>
                                          </p:spTgt>
                                        </p:tgtEl>
                                        <p:attrNameLst>
                                          <p:attrName>style.visibility</p:attrName>
                                        </p:attrNameLst>
                                      </p:cBhvr>
                                      <p:to>
                                        <p:strVal val="visible"/>
                                      </p:to>
                                    </p:set>
                                    <p:anim calcmode="lin" valueType="num">
                                      <p:cBhvr additive="base">
                                        <p:cTn id="7" dur="500" fill="hold"/>
                                        <p:tgtEl>
                                          <p:spTgt spid="90317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0317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317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a:t>Bébé Lilly: Les bêtises</a:t>
            </a:r>
          </a:p>
        </p:txBody>
      </p:sp>
      <p:sp>
        <p:nvSpPr>
          <p:cNvPr id="3" name="Content Placeholder 2"/>
          <p:cNvSpPr>
            <a:spLocks noGrp="1"/>
          </p:cNvSpPr>
          <p:nvPr>
            <p:ph sz="quarter" idx="1"/>
          </p:nvPr>
        </p:nvSpPr>
        <p:spPr>
          <a:xfrm>
            <a:off x="612648" y="2028496"/>
            <a:ext cx="5010386" cy="4128691"/>
          </a:xfrm>
        </p:spPr>
        <p:txBody>
          <a:bodyPr/>
          <a:lstStyle/>
          <a:p>
            <a:pPr marL="0">
              <a:buNone/>
            </a:pPr>
            <a:r>
              <a:rPr lang="en-US" dirty="0" err="1" smtClean="0"/>
              <a:t>J'ai</a:t>
            </a:r>
            <a:r>
              <a:rPr lang="en-US" dirty="0" smtClean="0"/>
              <a:t> tout </a:t>
            </a:r>
            <a:r>
              <a:rPr lang="en-US" dirty="0" err="1" smtClean="0"/>
              <a:t>mangé</a:t>
            </a:r>
            <a:r>
              <a:rPr lang="en-US" dirty="0" smtClean="0"/>
              <a:t> le </a:t>
            </a:r>
            <a:r>
              <a:rPr lang="en-US" dirty="0" err="1" smtClean="0"/>
              <a:t>chocolat</a:t>
            </a:r>
            <a:r>
              <a:rPr lang="en-US" dirty="0" smtClean="0"/>
              <a:t> </a:t>
            </a:r>
            <a:r>
              <a:rPr lang="en-US" dirty="0" err="1" smtClean="0"/>
              <a:t>J'ai</a:t>
            </a:r>
            <a:r>
              <a:rPr lang="en-US" dirty="0" smtClean="0"/>
              <a:t> tout </a:t>
            </a:r>
            <a:r>
              <a:rPr lang="en-US" dirty="0" err="1" smtClean="0"/>
              <a:t>bu</a:t>
            </a:r>
            <a:r>
              <a:rPr lang="en-US" dirty="0" smtClean="0"/>
              <a:t> le cola cola Et </a:t>
            </a:r>
            <a:r>
              <a:rPr lang="en-US" dirty="0" err="1" smtClean="0"/>
              <a:t>comme</a:t>
            </a:r>
            <a:r>
              <a:rPr lang="en-US" dirty="0" smtClean="0"/>
              <a:t> </a:t>
            </a:r>
            <a:r>
              <a:rPr lang="en-US" dirty="0" err="1" smtClean="0"/>
              <a:t>t'étais</a:t>
            </a:r>
            <a:r>
              <a:rPr lang="en-US" dirty="0" smtClean="0"/>
              <a:t> </a:t>
            </a:r>
            <a:r>
              <a:rPr lang="en-US" dirty="0" err="1" smtClean="0"/>
              <a:t>toujours</a:t>
            </a:r>
            <a:r>
              <a:rPr lang="en-US" dirty="0" smtClean="0"/>
              <a:t> pas </a:t>
            </a:r>
            <a:r>
              <a:rPr lang="en-US" dirty="0" err="1" smtClean="0"/>
              <a:t>là</a:t>
            </a:r>
            <a:r>
              <a:rPr lang="en-US" dirty="0" smtClean="0"/>
              <a:t> </a:t>
            </a:r>
            <a:r>
              <a:rPr lang="en-US" dirty="0" err="1" smtClean="0"/>
              <a:t>J'ai</a:t>
            </a:r>
            <a:r>
              <a:rPr lang="en-US" dirty="0" smtClean="0"/>
              <a:t> tout </a:t>
            </a:r>
            <a:r>
              <a:rPr lang="en-US" dirty="0" err="1" smtClean="0"/>
              <a:t>vidé</a:t>
            </a:r>
            <a:r>
              <a:rPr lang="en-US" dirty="0" smtClean="0"/>
              <a:t> le Nutella </a:t>
            </a:r>
            <a:r>
              <a:rPr lang="en-US" dirty="0" err="1" smtClean="0"/>
              <a:t>j'ai</a:t>
            </a:r>
            <a:r>
              <a:rPr lang="en-US" dirty="0" smtClean="0"/>
              <a:t> tout </a:t>
            </a:r>
            <a:r>
              <a:rPr lang="en-US" dirty="0" err="1" smtClean="0"/>
              <a:t>démonté</a:t>
            </a:r>
            <a:r>
              <a:rPr lang="en-US" dirty="0" smtClean="0"/>
              <a:t> </a:t>
            </a:r>
            <a:r>
              <a:rPr lang="en-US" dirty="0" err="1" smtClean="0"/>
              <a:t>tes</a:t>
            </a:r>
            <a:r>
              <a:rPr lang="en-US" dirty="0" smtClean="0"/>
              <a:t> tableaux </a:t>
            </a:r>
            <a:r>
              <a:rPr lang="en-US" dirty="0" err="1" smtClean="0"/>
              <a:t>j'ai</a:t>
            </a:r>
            <a:r>
              <a:rPr lang="en-US" dirty="0" smtClean="0"/>
              <a:t> tout </a:t>
            </a:r>
            <a:r>
              <a:rPr lang="en-US" dirty="0" err="1" smtClean="0"/>
              <a:t>découpé</a:t>
            </a:r>
            <a:r>
              <a:rPr lang="en-US" dirty="0" smtClean="0"/>
              <a:t> </a:t>
            </a:r>
            <a:r>
              <a:rPr lang="en-US" dirty="0" err="1" smtClean="0"/>
              <a:t>tes</a:t>
            </a:r>
            <a:r>
              <a:rPr lang="en-US" dirty="0" smtClean="0"/>
              <a:t> </a:t>
            </a:r>
            <a:r>
              <a:rPr lang="en-US" dirty="0" err="1" smtClean="0"/>
              <a:t>rideaux</a:t>
            </a:r>
            <a:r>
              <a:rPr lang="en-US" dirty="0" smtClean="0"/>
              <a:t> Tout </a:t>
            </a:r>
            <a:r>
              <a:rPr lang="en-US" dirty="0" err="1" smtClean="0"/>
              <a:t>déchiré</a:t>
            </a:r>
            <a:r>
              <a:rPr lang="en-US" dirty="0" smtClean="0"/>
              <a:t> </a:t>
            </a:r>
            <a:r>
              <a:rPr lang="en-US" dirty="0" err="1" smtClean="0"/>
              <a:t>tes</a:t>
            </a:r>
            <a:r>
              <a:rPr lang="en-US" dirty="0" smtClean="0"/>
              <a:t> belles photos </a:t>
            </a:r>
            <a:r>
              <a:rPr lang="en-US" dirty="0" err="1" smtClean="0"/>
              <a:t>Que</a:t>
            </a:r>
            <a:r>
              <a:rPr lang="en-US" dirty="0" smtClean="0"/>
              <a:t> </a:t>
            </a:r>
            <a:r>
              <a:rPr lang="en-US" dirty="0" err="1" smtClean="0"/>
              <a:t>tu</a:t>
            </a:r>
            <a:r>
              <a:rPr lang="en-US" dirty="0" smtClean="0"/>
              <a:t> </a:t>
            </a:r>
            <a:r>
              <a:rPr lang="en-US" dirty="0" err="1" smtClean="0"/>
              <a:t>cachais</a:t>
            </a:r>
            <a:r>
              <a:rPr lang="en-US" dirty="0" smtClean="0"/>
              <a:t> </a:t>
            </a:r>
            <a:r>
              <a:rPr lang="en-US" dirty="0" err="1" smtClean="0"/>
              <a:t>dans</a:t>
            </a:r>
            <a:r>
              <a:rPr lang="en-US" dirty="0" smtClean="0"/>
              <a:t> </a:t>
            </a:r>
            <a:r>
              <a:rPr lang="en-US" smtClean="0"/>
              <a:t>ton bureau.</a:t>
            </a:r>
            <a:endParaRPr lang="en-US" dirty="0"/>
          </a:p>
        </p:txBody>
      </p:sp>
      <p:sp>
        <p:nvSpPr>
          <p:cNvPr id="4" name="TextBox 3"/>
          <p:cNvSpPr txBox="1"/>
          <p:nvPr/>
        </p:nvSpPr>
        <p:spPr>
          <a:xfrm>
            <a:off x="2445214" y="5907742"/>
            <a:ext cx="6466158" cy="523220"/>
          </a:xfrm>
          <a:prstGeom prst="rect">
            <a:avLst/>
          </a:prstGeom>
          <a:noFill/>
        </p:spPr>
        <p:txBody>
          <a:bodyPr wrap="none" rtlCol="0">
            <a:spAutoFit/>
          </a:bodyPr>
          <a:lstStyle/>
          <a:p>
            <a:pPr algn="r"/>
            <a:r>
              <a:rPr lang="en-US" sz="1400"/>
              <a:t>http://notrepetitblog.blogspot.com/2010/02/le-passe-compose-en-chanson.html</a:t>
            </a:r>
          </a:p>
          <a:p>
            <a:pPr algn="r"/>
            <a:r>
              <a:rPr lang="en-US" sz="1400"/>
              <a:t>http://www.dailymotion.com/video/xktt8_bebe-lilly-les-betises_music</a:t>
            </a:r>
          </a:p>
        </p:txBody>
      </p:sp>
      <p:sp>
        <p:nvSpPr>
          <p:cNvPr id="5" name="Footer Placeholder 4"/>
          <p:cNvSpPr>
            <a:spLocks noGrp="1"/>
          </p:cNvSpPr>
          <p:nvPr>
            <p:ph type="ftr" sz="quarter" idx="11"/>
          </p:nvPr>
        </p:nvSpPr>
        <p:spPr/>
        <p:txBody>
          <a:bodyPr/>
          <a:lstStyle/>
          <a:p>
            <a:r>
              <a:rPr lang="en-US"/>
              <a:t>Laura Terrill</a:t>
            </a:r>
          </a:p>
        </p:txBody>
      </p:sp>
      <p:pic>
        <p:nvPicPr>
          <p:cNvPr id="6" name="Picture 5" descr="Screen Shot 2015-01-07 at 3.46.47 PM.png"/>
          <p:cNvPicPr>
            <a:picLocks noChangeAspect="1"/>
          </p:cNvPicPr>
          <p:nvPr/>
        </p:nvPicPr>
        <p:blipFill>
          <a:blip r:embed="rId2"/>
          <a:stretch>
            <a:fillRect/>
          </a:stretch>
        </p:blipFill>
        <p:spPr>
          <a:xfrm>
            <a:off x="5723659" y="170916"/>
            <a:ext cx="3042389" cy="2523744"/>
          </a:xfrm>
          <a:prstGeom prst="rect">
            <a:avLst/>
          </a:prstGeom>
        </p:spPr>
      </p:pic>
    </p:spTree>
    <p:extLst>
      <p:ext uri="{BB962C8B-B14F-4D97-AF65-F5344CB8AC3E}">
        <p14:creationId xmlns:p14="http://schemas.microsoft.com/office/powerpoint/2010/main" val="124478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a:t>Bébé Lilly: Les bêtises</a:t>
            </a:r>
          </a:p>
        </p:txBody>
      </p:sp>
      <p:sp>
        <p:nvSpPr>
          <p:cNvPr id="3" name="Content Placeholder 2"/>
          <p:cNvSpPr>
            <a:spLocks noGrp="1"/>
          </p:cNvSpPr>
          <p:nvPr>
            <p:ph sz="quarter" idx="1"/>
          </p:nvPr>
        </p:nvSpPr>
        <p:spPr>
          <a:xfrm>
            <a:off x="612648" y="1661388"/>
            <a:ext cx="8153400" cy="4495800"/>
          </a:xfrm>
        </p:spPr>
        <p:txBody>
          <a:bodyPr/>
          <a:lstStyle/>
          <a:p>
            <a:pPr marL="0">
              <a:spcBef>
                <a:spcPts val="100"/>
              </a:spcBef>
              <a:buNone/>
            </a:pPr>
            <a:r>
              <a:rPr lang="en-US" smtClean="0"/>
              <a:t>I ate all the chocolate</a:t>
            </a:r>
          </a:p>
          <a:p>
            <a:pPr marL="0">
              <a:spcBef>
                <a:spcPts val="100"/>
              </a:spcBef>
              <a:buNone/>
            </a:pPr>
            <a:r>
              <a:rPr lang="en-US" smtClean="0"/>
              <a:t>I drank all the cola cola</a:t>
            </a:r>
          </a:p>
          <a:p>
            <a:pPr marL="0">
              <a:spcBef>
                <a:spcPts val="100"/>
              </a:spcBef>
              <a:buNone/>
            </a:pPr>
            <a:r>
              <a:rPr lang="en-US" smtClean="0"/>
              <a:t>And as you were still not there</a:t>
            </a:r>
          </a:p>
          <a:p>
            <a:pPr marL="0">
              <a:spcBef>
                <a:spcPts val="100"/>
              </a:spcBef>
              <a:buNone/>
            </a:pPr>
            <a:r>
              <a:rPr lang="en-US" smtClean="0"/>
              <a:t>I finished all of the Nutella</a:t>
            </a:r>
          </a:p>
          <a:p>
            <a:pPr marL="0">
              <a:spcBef>
                <a:spcPts val="100"/>
              </a:spcBef>
              <a:buNone/>
            </a:pPr>
            <a:r>
              <a:rPr lang="en-US" smtClean="0"/>
              <a:t>I took down all your pictures </a:t>
            </a:r>
          </a:p>
          <a:p>
            <a:pPr marL="0">
              <a:spcBef>
                <a:spcPts val="100"/>
              </a:spcBef>
              <a:buNone/>
            </a:pPr>
            <a:r>
              <a:rPr lang="en-US" smtClean="0"/>
              <a:t>I cut all your curtains</a:t>
            </a:r>
          </a:p>
          <a:p>
            <a:pPr marL="0">
              <a:spcBef>
                <a:spcPts val="100"/>
              </a:spcBef>
              <a:buNone/>
            </a:pPr>
            <a:r>
              <a:rPr lang="en-US" smtClean="0"/>
              <a:t>Tore all your beautiful pictures</a:t>
            </a:r>
          </a:p>
          <a:p>
            <a:pPr marL="0">
              <a:spcBef>
                <a:spcPts val="100"/>
              </a:spcBef>
              <a:buNone/>
            </a:pPr>
            <a:r>
              <a:rPr lang="en-US" smtClean="0"/>
              <a:t>That you were hiding in your desk</a:t>
            </a:r>
            <a:endParaRPr lang="en-US"/>
          </a:p>
        </p:txBody>
      </p:sp>
      <p:sp>
        <p:nvSpPr>
          <p:cNvPr id="4" name="TextBox 3"/>
          <p:cNvSpPr txBox="1"/>
          <p:nvPr/>
        </p:nvSpPr>
        <p:spPr>
          <a:xfrm>
            <a:off x="2445214" y="5907742"/>
            <a:ext cx="6466158" cy="523220"/>
          </a:xfrm>
          <a:prstGeom prst="rect">
            <a:avLst/>
          </a:prstGeom>
          <a:noFill/>
        </p:spPr>
        <p:txBody>
          <a:bodyPr wrap="none" rtlCol="0">
            <a:spAutoFit/>
          </a:bodyPr>
          <a:lstStyle/>
          <a:p>
            <a:pPr algn="r"/>
            <a:r>
              <a:rPr lang="en-US" sz="1400"/>
              <a:t>http://notrepetitblog.blogspot.com/2010/02/le-passe-compose-en-chanson.html</a:t>
            </a:r>
          </a:p>
          <a:p>
            <a:pPr algn="r"/>
            <a:r>
              <a:rPr lang="en-US" sz="1400"/>
              <a:t>http://www.dailymotion.com/video/xktt8_bebe-lilly-les-betises_music</a:t>
            </a:r>
          </a:p>
        </p:txBody>
      </p:sp>
      <p:sp>
        <p:nvSpPr>
          <p:cNvPr id="5" name="Footer Placeholder 4"/>
          <p:cNvSpPr>
            <a:spLocks noGrp="1"/>
          </p:cNvSpPr>
          <p:nvPr>
            <p:ph type="ftr" sz="quarter" idx="11"/>
          </p:nvPr>
        </p:nvSpPr>
        <p:spPr/>
        <p:txBody>
          <a:bodyPr/>
          <a:lstStyle/>
          <a:p>
            <a:r>
              <a:rPr lang="en-US"/>
              <a:t>Laura Terrill</a:t>
            </a:r>
          </a:p>
        </p:txBody>
      </p:sp>
      <p:pic>
        <p:nvPicPr>
          <p:cNvPr id="6" name="Picture 5" descr="Screen Shot 2015-01-07 at 3.46.47 PM.png"/>
          <p:cNvPicPr>
            <a:picLocks noChangeAspect="1"/>
          </p:cNvPicPr>
          <p:nvPr/>
        </p:nvPicPr>
        <p:blipFill>
          <a:blip r:embed="rId2"/>
          <a:stretch>
            <a:fillRect/>
          </a:stretch>
        </p:blipFill>
        <p:spPr>
          <a:xfrm>
            <a:off x="5723659" y="170916"/>
            <a:ext cx="3042389" cy="2523744"/>
          </a:xfrm>
          <a:prstGeom prst="rect">
            <a:avLst/>
          </a:prstGeom>
        </p:spPr>
      </p:pic>
    </p:spTree>
    <p:extLst>
      <p:ext uri="{BB962C8B-B14F-4D97-AF65-F5344CB8AC3E}">
        <p14:creationId xmlns:p14="http://schemas.microsoft.com/office/powerpoint/2010/main" val="455984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ext Box 2"/>
          <p:cNvSpPr txBox="1">
            <a:spLocks noChangeArrowheads="1"/>
          </p:cNvSpPr>
          <p:nvPr/>
        </p:nvSpPr>
        <p:spPr bwMode="auto">
          <a:xfrm>
            <a:off x="1660525" y="1298575"/>
            <a:ext cx="777875" cy="5026025"/>
          </a:xfrm>
          <a:prstGeom prst="rect">
            <a:avLst/>
          </a:prstGeom>
          <a:noFill/>
          <a:ln w="9525">
            <a:noFill/>
            <a:miter lim="800000"/>
            <a:headEnd/>
            <a:tailEnd/>
          </a:ln>
        </p:spPr>
        <p:txBody>
          <a:bodyPr>
            <a:prstTxWarp prst="textNoShape">
              <a:avLst/>
            </a:prstTxWarp>
            <a:spAutoFit/>
          </a:bodyPr>
          <a:lstStyle/>
          <a:p>
            <a:pPr>
              <a:lnSpc>
                <a:spcPct val="150000"/>
              </a:lnSpc>
              <a:defRPr/>
            </a:pPr>
            <a:r>
              <a:rPr lang="en-US" sz="5400" b="1" i="1">
                <a:solidFill>
                  <a:srgbClr val="FF0000"/>
                </a:solidFill>
                <a:ea typeface="ＭＳ Ｐゴシック" charset="-128"/>
                <a:cs typeface="ＭＳ Ｐゴシック" charset="-128"/>
              </a:rPr>
              <a:t>P</a:t>
            </a:r>
          </a:p>
          <a:p>
            <a:pPr>
              <a:lnSpc>
                <a:spcPct val="150000"/>
              </a:lnSpc>
              <a:defRPr/>
            </a:pPr>
            <a:r>
              <a:rPr lang="en-US" sz="5400" b="1" i="1">
                <a:solidFill>
                  <a:srgbClr val="FF0000"/>
                </a:solidFill>
                <a:ea typeface="ＭＳ Ｐゴシック" charset="-128"/>
                <a:cs typeface="ＭＳ Ｐゴシック" charset="-128"/>
              </a:rPr>
              <a:t>A</a:t>
            </a:r>
          </a:p>
          <a:p>
            <a:pPr>
              <a:lnSpc>
                <a:spcPct val="150000"/>
              </a:lnSpc>
              <a:defRPr/>
            </a:pPr>
            <a:r>
              <a:rPr lang="en-US" sz="5400" b="1" i="1">
                <a:solidFill>
                  <a:srgbClr val="FF0000"/>
                </a:solidFill>
                <a:ea typeface="ＭＳ Ｐゴシック" charset="-128"/>
                <a:cs typeface="ＭＳ Ｐゴシック" charset="-128"/>
              </a:rPr>
              <a:t>C</a:t>
            </a:r>
          </a:p>
          <a:p>
            <a:pPr>
              <a:lnSpc>
                <a:spcPct val="150000"/>
              </a:lnSpc>
              <a:defRPr/>
            </a:pPr>
            <a:r>
              <a:rPr lang="en-US" sz="5400" b="1" i="1">
                <a:solidFill>
                  <a:srgbClr val="FF0000"/>
                </a:solidFill>
                <a:ea typeface="ＭＳ Ｐゴシック" charset="-128"/>
                <a:cs typeface="ＭＳ Ｐゴシック" charset="-128"/>
              </a:rPr>
              <a:t>E</a:t>
            </a:r>
            <a:endParaRPr lang="en-US" sz="4400" b="1" i="1">
              <a:solidFill>
                <a:srgbClr val="FF0000"/>
              </a:solidFill>
              <a:ea typeface="ＭＳ Ｐゴシック" charset="-128"/>
              <a:cs typeface="ＭＳ Ｐゴシック" charset="-128"/>
            </a:endParaRPr>
          </a:p>
        </p:txBody>
      </p:sp>
      <p:sp>
        <p:nvSpPr>
          <p:cNvPr id="186371" name="Text Box 3"/>
          <p:cNvSpPr txBox="1">
            <a:spLocks noChangeArrowheads="1"/>
          </p:cNvSpPr>
          <p:nvPr/>
        </p:nvSpPr>
        <p:spPr bwMode="auto">
          <a:xfrm>
            <a:off x="2590800" y="1781175"/>
            <a:ext cx="3048000" cy="701675"/>
          </a:xfrm>
          <a:prstGeom prst="rect">
            <a:avLst/>
          </a:prstGeom>
          <a:noFill/>
          <a:ln w="9525">
            <a:noFill/>
            <a:miter lim="800000"/>
            <a:headEnd/>
            <a:tailEnd/>
          </a:ln>
        </p:spPr>
        <p:txBody>
          <a:bodyPr>
            <a:prstTxWarp prst="textNoShape">
              <a:avLst/>
            </a:prstTxWarp>
            <a:spAutoFit/>
          </a:bodyPr>
          <a:lstStyle/>
          <a:p>
            <a:r>
              <a:rPr lang="en-US" sz="4000">
                <a:solidFill>
                  <a:schemeClr val="tx2"/>
                </a:solidFill>
              </a:rPr>
              <a:t>resentation</a:t>
            </a:r>
          </a:p>
        </p:txBody>
      </p:sp>
      <p:sp>
        <p:nvSpPr>
          <p:cNvPr id="909316" name="Text Box 4"/>
          <p:cNvSpPr txBox="1">
            <a:spLocks noChangeArrowheads="1"/>
          </p:cNvSpPr>
          <p:nvPr/>
        </p:nvSpPr>
        <p:spPr bwMode="auto">
          <a:xfrm>
            <a:off x="2590800" y="3000375"/>
            <a:ext cx="3048000" cy="701675"/>
          </a:xfrm>
          <a:prstGeom prst="rect">
            <a:avLst/>
          </a:prstGeom>
          <a:noFill/>
          <a:ln w="9525">
            <a:noFill/>
            <a:miter lim="800000"/>
            <a:headEnd/>
            <a:tailEnd/>
          </a:ln>
        </p:spPr>
        <p:txBody>
          <a:bodyPr>
            <a:prstTxWarp prst="textNoShape">
              <a:avLst/>
            </a:prstTxWarp>
            <a:spAutoFit/>
          </a:bodyPr>
          <a:lstStyle/>
          <a:p>
            <a:r>
              <a:rPr lang="en-US" sz="4000">
                <a:solidFill>
                  <a:schemeClr val="tx2"/>
                </a:solidFill>
              </a:rPr>
              <a:t>ttention</a:t>
            </a:r>
          </a:p>
        </p:txBody>
      </p:sp>
      <p:sp>
        <p:nvSpPr>
          <p:cNvPr id="186373" name="Rectangle 5"/>
          <p:cNvSpPr>
            <a:spLocks noGrp="1" noChangeArrowheads="1"/>
          </p:cNvSpPr>
          <p:nvPr>
            <p:ph type="title"/>
          </p:nvPr>
        </p:nvSpPr>
        <p:spPr>
          <a:xfrm>
            <a:off x="685800" y="381000"/>
            <a:ext cx="7772400" cy="1143000"/>
          </a:xfrm>
        </p:spPr>
        <p:txBody>
          <a:bodyPr/>
          <a:lstStyle/>
          <a:p>
            <a:pPr eaLnBrk="1" hangingPunct="1"/>
            <a:r>
              <a:rPr lang="en-US">
                <a:ea typeface="ＭＳ Ｐゴシック" pitchFamily="-104" charset="-128"/>
                <a:cs typeface="ＭＳ Ｐゴシック" pitchFamily="-104" charset="-128"/>
              </a:rPr>
              <a:t>Grammar in Context</a:t>
            </a:r>
          </a:p>
        </p:txBody>
      </p:sp>
      <p:sp>
        <p:nvSpPr>
          <p:cNvPr id="6" name="Footer Placeholder 5"/>
          <p:cNvSpPr>
            <a:spLocks noGrp="1"/>
          </p:cNvSpPr>
          <p:nvPr>
            <p:ph type="ftr" sz="quarter" idx="11"/>
          </p:nvPr>
        </p:nvSpPr>
        <p:spPr/>
        <p:txBody>
          <a:bodyPr/>
          <a:lstStyle/>
          <a:p>
            <a:r>
              <a:rPr lang="en-US"/>
              <a:t>Laura Terrill</a:t>
            </a:r>
          </a:p>
        </p:txBody>
      </p:sp>
    </p:spTree>
    <p:extLst>
      <p:ext uri="{BB962C8B-B14F-4D97-AF65-F5344CB8AC3E}">
        <p14:creationId xmlns:p14="http://schemas.microsoft.com/office/powerpoint/2010/main" val="15148979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9316">
                                            <p:txEl>
                                              <p:pRg st="0" end="0"/>
                                            </p:txEl>
                                          </p:spTgt>
                                        </p:tgtEl>
                                        <p:attrNameLst>
                                          <p:attrName>style.visibility</p:attrName>
                                        </p:attrNameLst>
                                      </p:cBhvr>
                                      <p:to>
                                        <p:strVal val="visible"/>
                                      </p:to>
                                    </p:set>
                                    <p:anim calcmode="lin" valueType="num">
                                      <p:cBhvr additive="base">
                                        <p:cTn id="7" dur="500" fill="hold"/>
                                        <p:tgtEl>
                                          <p:spTgt spid="90931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0931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9316"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a:t>Bébé Lilly: Les bêtises</a:t>
            </a:r>
          </a:p>
        </p:txBody>
      </p:sp>
      <p:sp>
        <p:nvSpPr>
          <p:cNvPr id="3" name="Content Placeholder 2"/>
          <p:cNvSpPr>
            <a:spLocks noGrp="1"/>
          </p:cNvSpPr>
          <p:nvPr>
            <p:ph sz="quarter" idx="1"/>
          </p:nvPr>
        </p:nvSpPr>
        <p:spPr>
          <a:xfrm>
            <a:off x="612648" y="2143000"/>
            <a:ext cx="8153400" cy="4495800"/>
          </a:xfrm>
        </p:spPr>
        <p:txBody>
          <a:bodyPr/>
          <a:lstStyle/>
          <a:p>
            <a:pPr marL="0">
              <a:buNone/>
            </a:pPr>
            <a:r>
              <a:rPr lang="en-US" dirty="0" err="1" smtClean="0"/>
              <a:t>J'</a:t>
            </a:r>
            <a:r>
              <a:rPr lang="en-US" dirty="0" err="1" smtClean="0">
                <a:solidFill>
                  <a:srgbClr val="FF0000"/>
                </a:solidFill>
              </a:rPr>
              <a:t>ai</a:t>
            </a:r>
            <a:r>
              <a:rPr lang="en-US" dirty="0" smtClean="0"/>
              <a:t> tout </a:t>
            </a:r>
            <a:r>
              <a:rPr lang="en-US" dirty="0" err="1" smtClean="0">
                <a:solidFill>
                  <a:srgbClr val="FF0000"/>
                </a:solidFill>
              </a:rPr>
              <a:t>mangé</a:t>
            </a:r>
            <a:r>
              <a:rPr lang="en-US" dirty="0" smtClean="0"/>
              <a:t> le </a:t>
            </a:r>
            <a:r>
              <a:rPr lang="en-US" dirty="0" err="1" smtClean="0"/>
              <a:t>chocolat</a:t>
            </a:r>
            <a:r>
              <a:rPr lang="en-US" dirty="0" smtClean="0"/>
              <a:t> </a:t>
            </a:r>
          </a:p>
          <a:p>
            <a:pPr marL="0">
              <a:buNone/>
            </a:pPr>
            <a:r>
              <a:rPr lang="en-US" dirty="0" err="1" smtClean="0"/>
              <a:t>J'</a:t>
            </a:r>
            <a:r>
              <a:rPr lang="en-US" dirty="0" err="1" smtClean="0">
                <a:solidFill>
                  <a:srgbClr val="FF0000"/>
                </a:solidFill>
              </a:rPr>
              <a:t>ai</a:t>
            </a:r>
            <a:r>
              <a:rPr lang="en-US" dirty="0" smtClean="0"/>
              <a:t> tout </a:t>
            </a:r>
            <a:r>
              <a:rPr lang="en-US" dirty="0" err="1" smtClean="0">
                <a:solidFill>
                  <a:srgbClr val="FF0000"/>
                </a:solidFill>
              </a:rPr>
              <a:t>bu</a:t>
            </a:r>
            <a:r>
              <a:rPr lang="en-US" dirty="0" smtClean="0"/>
              <a:t> le cola cola </a:t>
            </a:r>
          </a:p>
          <a:p>
            <a:pPr marL="0">
              <a:buNone/>
            </a:pPr>
            <a:r>
              <a:rPr lang="en-US" dirty="0" smtClean="0"/>
              <a:t>Et </a:t>
            </a:r>
            <a:r>
              <a:rPr lang="en-US" dirty="0" err="1" smtClean="0"/>
              <a:t>comme</a:t>
            </a:r>
            <a:r>
              <a:rPr lang="en-US" dirty="0" smtClean="0"/>
              <a:t> </a:t>
            </a:r>
            <a:r>
              <a:rPr lang="en-US" dirty="0" err="1" smtClean="0"/>
              <a:t>t'étais</a:t>
            </a:r>
            <a:r>
              <a:rPr lang="en-US" dirty="0" smtClean="0"/>
              <a:t> </a:t>
            </a:r>
            <a:r>
              <a:rPr lang="en-US" dirty="0" err="1" smtClean="0"/>
              <a:t>toujours</a:t>
            </a:r>
            <a:r>
              <a:rPr lang="en-US" dirty="0" smtClean="0"/>
              <a:t> pas </a:t>
            </a:r>
            <a:r>
              <a:rPr lang="en-US" dirty="0" err="1" smtClean="0"/>
              <a:t>là</a:t>
            </a:r>
            <a:r>
              <a:rPr lang="en-US" dirty="0" smtClean="0"/>
              <a:t> </a:t>
            </a:r>
          </a:p>
          <a:p>
            <a:pPr marL="0">
              <a:buNone/>
            </a:pPr>
            <a:r>
              <a:rPr lang="en-US" dirty="0" err="1" smtClean="0"/>
              <a:t>J'</a:t>
            </a:r>
            <a:r>
              <a:rPr lang="en-US" dirty="0" err="1" smtClean="0">
                <a:solidFill>
                  <a:srgbClr val="FF0000"/>
                </a:solidFill>
              </a:rPr>
              <a:t>ai</a:t>
            </a:r>
            <a:r>
              <a:rPr lang="en-US" dirty="0" smtClean="0"/>
              <a:t> tout </a:t>
            </a:r>
            <a:r>
              <a:rPr lang="en-US" dirty="0" err="1" smtClean="0">
                <a:solidFill>
                  <a:srgbClr val="FF0000"/>
                </a:solidFill>
              </a:rPr>
              <a:t>vidé</a:t>
            </a:r>
            <a:r>
              <a:rPr lang="en-US" dirty="0" smtClean="0"/>
              <a:t> le Nutella </a:t>
            </a:r>
          </a:p>
          <a:p>
            <a:pPr marL="0">
              <a:buNone/>
            </a:pPr>
            <a:r>
              <a:rPr lang="en-US" dirty="0" err="1" smtClean="0"/>
              <a:t>j'</a:t>
            </a:r>
            <a:r>
              <a:rPr lang="en-US" dirty="0" err="1" smtClean="0">
                <a:solidFill>
                  <a:srgbClr val="FF0000"/>
                </a:solidFill>
              </a:rPr>
              <a:t>ai</a:t>
            </a:r>
            <a:r>
              <a:rPr lang="en-US" dirty="0" smtClean="0"/>
              <a:t> tout </a:t>
            </a:r>
            <a:r>
              <a:rPr lang="en-US" dirty="0" err="1" smtClean="0">
                <a:solidFill>
                  <a:srgbClr val="FF0000"/>
                </a:solidFill>
              </a:rPr>
              <a:t>démonté</a:t>
            </a:r>
            <a:r>
              <a:rPr lang="en-US" dirty="0" smtClean="0"/>
              <a:t> </a:t>
            </a:r>
            <a:r>
              <a:rPr lang="en-US" dirty="0" err="1" smtClean="0"/>
              <a:t>tes</a:t>
            </a:r>
            <a:r>
              <a:rPr lang="en-US" dirty="0" smtClean="0"/>
              <a:t> tableaux </a:t>
            </a:r>
          </a:p>
          <a:p>
            <a:pPr marL="0">
              <a:buNone/>
            </a:pPr>
            <a:r>
              <a:rPr lang="en-US" dirty="0" err="1" smtClean="0"/>
              <a:t>j'</a:t>
            </a:r>
            <a:r>
              <a:rPr lang="en-US" dirty="0" err="1" smtClean="0">
                <a:solidFill>
                  <a:srgbClr val="FF0000"/>
                </a:solidFill>
              </a:rPr>
              <a:t>ai</a:t>
            </a:r>
            <a:r>
              <a:rPr lang="en-US" dirty="0" smtClean="0"/>
              <a:t> tout </a:t>
            </a:r>
            <a:r>
              <a:rPr lang="en-US" dirty="0" err="1" smtClean="0">
                <a:solidFill>
                  <a:srgbClr val="FF0000"/>
                </a:solidFill>
              </a:rPr>
              <a:t>découpé</a:t>
            </a:r>
            <a:r>
              <a:rPr lang="en-US" dirty="0" smtClean="0"/>
              <a:t> </a:t>
            </a:r>
            <a:r>
              <a:rPr lang="en-US" dirty="0" err="1" smtClean="0"/>
              <a:t>tes</a:t>
            </a:r>
            <a:r>
              <a:rPr lang="en-US" dirty="0" smtClean="0"/>
              <a:t> </a:t>
            </a:r>
            <a:r>
              <a:rPr lang="en-US" dirty="0" err="1" smtClean="0"/>
              <a:t>rideaux</a:t>
            </a:r>
            <a:r>
              <a:rPr lang="en-US" dirty="0" smtClean="0"/>
              <a:t> Tout </a:t>
            </a:r>
            <a:r>
              <a:rPr lang="en-US" dirty="0" err="1" smtClean="0"/>
              <a:t>déchiré</a:t>
            </a:r>
            <a:r>
              <a:rPr lang="en-US" dirty="0" smtClean="0"/>
              <a:t> </a:t>
            </a:r>
            <a:r>
              <a:rPr lang="en-US" dirty="0" err="1" smtClean="0"/>
              <a:t>tes</a:t>
            </a:r>
            <a:r>
              <a:rPr lang="en-US" dirty="0" smtClean="0"/>
              <a:t> belles photos </a:t>
            </a:r>
            <a:r>
              <a:rPr lang="en-US" dirty="0" err="1" smtClean="0"/>
              <a:t>Que</a:t>
            </a:r>
            <a:r>
              <a:rPr lang="en-US" dirty="0" smtClean="0"/>
              <a:t> </a:t>
            </a:r>
            <a:r>
              <a:rPr lang="en-US" dirty="0" err="1" smtClean="0"/>
              <a:t>tu</a:t>
            </a:r>
            <a:r>
              <a:rPr lang="en-US" dirty="0" smtClean="0"/>
              <a:t> </a:t>
            </a:r>
            <a:r>
              <a:rPr lang="en-US" dirty="0" err="1" smtClean="0"/>
              <a:t>cachais</a:t>
            </a:r>
            <a:r>
              <a:rPr lang="en-US" dirty="0" smtClean="0"/>
              <a:t> </a:t>
            </a:r>
            <a:r>
              <a:rPr lang="en-US" dirty="0" err="1" smtClean="0"/>
              <a:t>dans</a:t>
            </a:r>
            <a:r>
              <a:rPr lang="en-US" dirty="0" smtClean="0"/>
              <a:t> ton bureau</a:t>
            </a:r>
            <a:endParaRPr lang="en-US" dirty="0"/>
          </a:p>
        </p:txBody>
      </p:sp>
      <p:sp>
        <p:nvSpPr>
          <p:cNvPr id="4" name="TextBox 3"/>
          <p:cNvSpPr txBox="1"/>
          <p:nvPr/>
        </p:nvSpPr>
        <p:spPr>
          <a:xfrm>
            <a:off x="2490580" y="5907742"/>
            <a:ext cx="6466158" cy="523220"/>
          </a:xfrm>
          <a:prstGeom prst="rect">
            <a:avLst/>
          </a:prstGeom>
          <a:noFill/>
        </p:spPr>
        <p:txBody>
          <a:bodyPr wrap="none" rtlCol="0">
            <a:spAutoFit/>
          </a:bodyPr>
          <a:lstStyle/>
          <a:p>
            <a:pPr algn="r"/>
            <a:r>
              <a:rPr lang="en-US" sz="1400"/>
              <a:t>http://notrepetitblog.blogspot.com/2010/02/le-passe-compose-en-chanson.html</a:t>
            </a:r>
          </a:p>
          <a:p>
            <a:pPr algn="r"/>
            <a:r>
              <a:rPr lang="en-US" sz="1400"/>
              <a:t>http://www.dailymotion.com/video/xktt8_bebe-lilly-les-betises_music</a:t>
            </a:r>
          </a:p>
        </p:txBody>
      </p:sp>
      <p:sp>
        <p:nvSpPr>
          <p:cNvPr id="5" name="Footer Placeholder 4"/>
          <p:cNvSpPr>
            <a:spLocks noGrp="1"/>
          </p:cNvSpPr>
          <p:nvPr>
            <p:ph type="ftr" sz="quarter" idx="11"/>
          </p:nvPr>
        </p:nvSpPr>
        <p:spPr/>
        <p:txBody>
          <a:bodyPr/>
          <a:lstStyle/>
          <a:p>
            <a:r>
              <a:rPr lang="en-US"/>
              <a:t>Laura Terrill</a:t>
            </a:r>
          </a:p>
        </p:txBody>
      </p:sp>
      <p:pic>
        <p:nvPicPr>
          <p:cNvPr id="6" name="Picture 5" descr="Screen Shot 2015-01-07 at 3.46.47 PM.png"/>
          <p:cNvPicPr>
            <a:picLocks noChangeAspect="1"/>
          </p:cNvPicPr>
          <p:nvPr/>
        </p:nvPicPr>
        <p:blipFill>
          <a:blip r:embed="rId2"/>
          <a:stretch>
            <a:fillRect/>
          </a:stretch>
        </p:blipFill>
        <p:spPr>
          <a:xfrm>
            <a:off x="5723659" y="170916"/>
            <a:ext cx="3042389" cy="2523744"/>
          </a:xfrm>
          <a:prstGeom prst="rect">
            <a:avLst/>
          </a:prstGeom>
        </p:spPr>
      </p:pic>
    </p:spTree>
    <p:extLst>
      <p:ext uri="{BB962C8B-B14F-4D97-AF65-F5344CB8AC3E}">
        <p14:creationId xmlns:p14="http://schemas.microsoft.com/office/powerpoint/2010/main" val="10214357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1_Medi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15122</TotalTime>
  <Words>1129</Words>
  <Application>Microsoft Macintosh PowerPoint</Application>
  <PresentationFormat>On-screen Show (4:3)</PresentationFormat>
  <Paragraphs>307</Paragraphs>
  <Slides>27</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Calibri</vt:lpstr>
      <vt:lpstr>Cambria</vt:lpstr>
      <vt:lpstr>Geneva</vt:lpstr>
      <vt:lpstr>ＭＳ Ｐゴシック</vt:lpstr>
      <vt:lpstr>ＭＳ Ｐ明朝</vt:lpstr>
      <vt:lpstr>Wingdings</vt:lpstr>
      <vt:lpstr>Wingdings 2</vt:lpstr>
      <vt:lpstr>Arial</vt:lpstr>
      <vt:lpstr>1_Median</vt:lpstr>
      <vt:lpstr>     Conventions</vt:lpstr>
      <vt:lpstr>Conventions</vt:lpstr>
      <vt:lpstr>Teaching Grammar</vt:lpstr>
      <vt:lpstr>Grammar Continuum</vt:lpstr>
      <vt:lpstr>Grammar in Context</vt:lpstr>
      <vt:lpstr>Bébé Lilly: Les bêtises</vt:lpstr>
      <vt:lpstr>Bébé Lilly: Les bêtises</vt:lpstr>
      <vt:lpstr>Grammar in Context</vt:lpstr>
      <vt:lpstr>Bébé Lilly: Les bêtises</vt:lpstr>
      <vt:lpstr>Grammar in Context</vt:lpstr>
      <vt:lpstr>Passé composé</vt:lpstr>
      <vt:lpstr>Passé composé</vt:lpstr>
      <vt:lpstr>Passé composé</vt:lpstr>
      <vt:lpstr>Passé composé</vt:lpstr>
      <vt:lpstr>Passé composé</vt:lpstr>
      <vt:lpstr>Grammar in Context</vt:lpstr>
      <vt:lpstr>Extend</vt:lpstr>
      <vt:lpstr>El día que me quieras</vt:lpstr>
      <vt:lpstr>PACE</vt:lpstr>
      <vt:lpstr>PACE</vt:lpstr>
      <vt:lpstr>Structured Writings     Consider the difference……</vt:lpstr>
      <vt:lpstr>Write to incorporate structures.</vt:lpstr>
      <vt:lpstr>Déçu à Paris</vt:lpstr>
      <vt:lpstr>Déçu à Paris</vt:lpstr>
      <vt:lpstr>Great Art of France: Virtual Visits</vt:lpstr>
      <vt:lpstr>Yesterday – Today - Tomorrow</vt:lpstr>
      <vt:lpstr>Structured Writings     Consider the difference……</vt:lpstr>
    </vt:vector>
  </TitlesOfParts>
  <Company>Educational Consultant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Terrill Laura</dc:creator>
  <cp:lastModifiedBy>Microsoft Office User</cp:lastModifiedBy>
  <cp:revision>240</cp:revision>
  <cp:lastPrinted>2015-07-26T23:57:02Z</cp:lastPrinted>
  <dcterms:created xsi:type="dcterms:W3CDTF">2015-08-01T17:33:44Z</dcterms:created>
  <dcterms:modified xsi:type="dcterms:W3CDTF">2016-02-07T23:07:20Z</dcterms:modified>
</cp:coreProperties>
</file>